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 id="2147483780" r:id="rId2"/>
  </p:sldMasterIdLst>
  <p:sldIdLst>
    <p:sldId id="256" r:id="rId3"/>
    <p:sldId id="257" r:id="rId4"/>
    <p:sldId id="263" r:id="rId5"/>
    <p:sldId id="264" r:id="rId6"/>
    <p:sldId id="265" r:id="rId7"/>
    <p:sldId id="266" r:id="rId8"/>
    <p:sldId id="267" r:id="rId9"/>
    <p:sldId id="268" r:id="rId10"/>
    <p:sldId id="269" r:id="rId11"/>
    <p:sldId id="270" r:id="rId12"/>
    <p:sldId id="271" r:id="rId13"/>
    <p:sldId id="272" r:id="rId14"/>
    <p:sldId id="273" r:id="rId15"/>
    <p:sldId id="274" r:id="rId16"/>
    <p:sldId id="258" r:id="rId17"/>
    <p:sldId id="259" r:id="rId18"/>
    <p:sldId id="260" r:id="rId19"/>
    <p:sldId id="261" r:id="rId20"/>
    <p:sldId id="275"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Orta Stil 2 - Vurgu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Orta Stil 1 - Vurgu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93D81CF-94F2-401A-BA57-92F5A7B2D0C5}" styleName="Orta Stil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5758FB7-9AC5-4552-8A53-C91805E547FA}" styleName="Tema Uygulanmış Stil 1 - Vurgu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55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216757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285192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7859288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11488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41554926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4740362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5177859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6140087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8233779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tr-TR" smtClean="0"/>
              <a:t>Asıl başlık stili için tıklatın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smtClean="0"/>
              <a:t>Asıl alt başlık stilini düzenlemek için tıklayın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a:xfrm>
            <a:off x="1876424" y="5410201"/>
            <a:ext cx="5124886" cy="365125"/>
          </a:xfrm>
        </p:spPr>
        <p:txBody>
          <a:bodyPr/>
          <a:lstStyle/>
          <a:p>
            <a:endParaRPr lang="tr-TR"/>
          </a:p>
        </p:txBody>
      </p:sp>
      <p:sp>
        <p:nvSpPr>
          <p:cNvPr id="6" name="Slide Number Placeholder 5"/>
          <p:cNvSpPr>
            <a:spLocks noGrp="1"/>
          </p:cNvSpPr>
          <p:nvPr>
            <p:ph type="sldNum" sz="quarter" idx="12"/>
          </p:nvPr>
        </p:nvSpPr>
        <p:spPr>
          <a:xfrm>
            <a:off x="9896911" y="5410199"/>
            <a:ext cx="771089" cy="365125"/>
          </a:xfrm>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444386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40735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idx="1"/>
          </p:nvPr>
        </p:nvSpPr>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0255339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91033668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83974085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17033165-0B4F-4CE9-93A7-251A4DA06C09}" type="datetimeFigureOut">
              <a:rPr lang="tr-TR" smtClean="0"/>
              <a:t>6.05.2020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8891513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119953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33165-0B4F-4CE9-93A7-251A4DA06C09}" type="datetimeFigureOut">
              <a:rPr lang="tr-TR" smtClean="0"/>
              <a:t>6.05.2020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422060442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8657754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4432822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Yazılı Panoramik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tr-TR" smtClean="0"/>
              <a:t>Resim eklemek için simgeyi tıklatın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4557471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5809612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tr-TR" smtClean="0"/>
              <a:t>Asıl başlık stili için tıklatın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266166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bilgisi">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tr-TR" smtClean="0"/>
              <a:t>Asıl başlık stili için tıklatın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smtClean="0"/>
              <a:t>Asıl metin stillerini düzenle</a:t>
            </a:r>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6630321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İsim Kartı">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tr-TR" smtClean="0"/>
              <a:t>Asıl başlık stili için tıklatın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2436513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tr-TR" smtClean="0"/>
              <a:t>Asıl başlık stili için tıklatın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5524951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tr-TR" smtClean="0"/>
              <a:t>Asıl başlık stili için tıklatın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tr-TR" smtClean="0"/>
              <a:t>Resim eklemek için simgeyi tıklatın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tr-TR" smtClean="0"/>
              <a:t>Asıl metin stillerini düzenle</a:t>
            </a:r>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5148967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Vertical Text Placeholder 2"/>
          <p:cNvSpPr>
            <a:spLocks noGrp="1"/>
          </p:cNvSpPr>
          <p:nvPr>
            <p:ph type="body" orient="vert" idx="1"/>
          </p:nvPr>
        </p:nvSpPr>
        <p:spPr/>
        <p:txBody>
          <a:bodyPr vert="eaVert" ancho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44215894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tr-TR" smtClean="0"/>
              <a:t>Asıl başlık stili için tıklatın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10"/>
          </p:nvPr>
        </p:nvSpPr>
        <p:spPr/>
        <p:txBody>
          <a:bodyPr/>
          <a:lstStyle/>
          <a:p>
            <a:fld id="{17033165-0B4F-4CE9-93A7-251A4DA06C09}" type="datetimeFigureOut">
              <a:rPr lang="tr-TR" smtClean="0"/>
              <a:t>6.05.2020</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036772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09108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tr-TR" smtClean="0"/>
              <a:t>Asıl başlık stili için tıklatın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4" name="Content Placeholder 3"/>
          <p:cNvSpPr>
            <a:spLocks noGrp="1"/>
          </p:cNvSpPr>
          <p:nvPr>
            <p:ph sz="half" idx="2"/>
          </p:nvPr>
        </p:nvSpPr>
        <p:spPr>
          <a:xfrm>
            <a:off x="1141410" y="3073397"/>
            <a:ext cx="4878391"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smtClean="0"/>
              <a:t>Asıl metin stillerini düzenle</a:t>
            </a:r>
          </a:p>
        </p:txBody>
      </p:sp>
      <p:sp>
        <p:nvSpPr>
          <p:cNvPr id="6" name="Content Placeholder 5"/>
          <p:cNvSpPr>
            <a:spLocks noGrp="1"/>
          </p:cNvSpPr>
          <p:nvPr>
            <p:ph sz="quarter" idx="4"/>
          </p:nvPr>
        </p:nvSpPr>
        <p:spPr>
          <a:xfrm>
            <a:off x="6172200" y="3073397"/>
            <a:ext cx="4875210" cy="2717801"/>
          </a:xfrm>
        </p:spPr>
        <p:txBody>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7" name="Date Placeholder 6"/>
          <p:cNvSpPr>
            <a:spLocks noGrp="1"/>
          </p:cNvSpPr>
          <p:nvPr>
            <p:ph type="dt" sz="half" idx="10"/>
          </p:nvPr>
        </p:nvSpPr>
        <p:spPr/>
        <p:txBody>
          <a:bodyPr/>
          <a:lstStyle/>
          <a:p>
            <a:fld id="{17033165-0B4F-4CE9-93A7-251A4DA06C09}" type="datetimeFigureOut">
              <a:rPr lang="tr-TR" smtClean="0"/>
              <a:t>6.05.2020</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2259880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smtClean="0"/>
              <a:t>Asıl başlık stili için tıklatın</a:t>
            </a:r>
            <a:endParaRPr lang="en-US" dirty="0"/>
          </a:p>
        </p:txBody>
      </p:sp>
      <p:sp>
        <p:nvSpPr>
          <p:cNvPr id="3" name="Date Placeholder 2"/>
          <p:cNvSpPr>
            <a:spLocks noGrp="1"/>
          </p:cNvSpPr>
          <p:nvPr>
            <p:ph type="dt" sz="half" idx="10"/>
          </p:nvPr>
        </p:nvSpPr>
        <p:spPr/>
        <p:txBody>
          <a:bodyPr/>
          <a:lstStyle/>
          <a:p>
            <a:fld id="{17033165-0B4F-4CE9-93A7-251A4DA06C09}" type="datetimeFigureOut">
              <a:rPr lang="tr-TR" smtClean="0"/>
              <a:t>6.05.2020</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852478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033165-0B4F-4CE9-93A7-251A4DA06C09}" type="datetimeFigureOut">
              <a:rPr lang="tr-TR" smtClean="0"/>
              <a:t>6.05.2020</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108911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tr-TR" smtClean="0"/>
              <a:t>Asıl başlık stili için tıklatın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364483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tr-TR" smtClean="0"/>
              <a:t>Asıl başlık stili için tıklatın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smtClean="0"/>
              <a:t>Resim eklemek için simgeyi tıklatın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smtClean="0"/>
              <a:t>Asıl metin stillerini düzenle</a:t>
            </a:r>
          </a:p>
        </p:txBody>
      </p:sp>
      <p:sp>
        <p:nvSpPr>
          <p:cNvPr id="5" name="Date Placeholder 4"/>
          <p:cNvSpPr>
            <a:spLocks noGrp="1"/>
          </p:cNvSpPr>
          <p:nvPr>
            <p:ph type="dt" sz="half" idx="10"/>
          </p:nvPr>
        </p:nvSpPr>
        <p:spPr/>
        <p:txBody>
          <a:bodyPr/>
          <a:lstStyle/>
          <a:p>
            <a:fld id="{17033165-0B4F-4CE9-93A7-251A4DA06C09}" type="datetimeFigureOut">
              <a:rPr lang="tr-TR" smtClean="0"/>
              <a:t>6.05.2020</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6847F57A-AB0B-4D69-8752-ECD63EDD530A}" type="slidenum">
              <a:rPr lang="tr-TR" smtClean="0"/>
              <a:t>‹#›</a:t>
            </a:fld>
            <a:endParaRPr lang="tr-TR"/>
          </a:p>
        </p:txBody>
      </p:sp>
    </p:spTree>
    <p:extLst>
      <p:ext uri="{BB962C8B-B14F-4D97-AF65-F5344CB8AC3E}">
        <p14:creationId xmlns:p14="http://schemas.microsoft.com/office/powerpoint/2010/main" val="1027629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033165-0B4F-4CE9-93A7-251A4DA06C09}" type="datetimeFigureOut">
              <a:rPr lang="tr-TR" smtClean="0"/>
              <a:t>6.05.2020</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47F57A-AB0B-4D69-8752-ECD63EDD530A}" type="slidenum">
              <a:rPr lang="tr-TR" smtClean="0"/>
              <a:t>‹#›</a:t>
            </a:fld>
            <a:endParaRPr lang="tr-TR"/>
          </a:p>
        </p:txBody>
      </p:sp>
    </p:spTree>
    <p:extLst>
      <p:ext uri="{BB962C8B-B14F-4D97-AF65-F5344CB8AC3E}">
        <p14:creationId xmlns:p14="http://schemas.microsoft.com/office/powerpoint/2010/main" val="3591169576"/>
      </p:ext>
    </p:extLst>
  </p:cSld>
  <p:clrMap bg1="dk1" tx1="lt1" bg2="dk2" tx2="lt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tr-TR" smtClean="0"/>
              <a:t>Asıl metin stillerini düzenle</a:t>
            </a:r>
          </a:p>
          <a:p>
            <a:pPr lvl="1"/>
            <a:r>
              <a:rPr lang="tr-TR" smtClean="0"/>
              <a:t>İkinci düzey</a:t>
            </a:r>
          </a:p>
          <a:p>
            <a:pPr lvl="2"/>
            <a:r>
              <a:rPr lang="tr-TR" smtClean="0"/>
              <a:t>Üçüncü düzey</a:t>
            </a:r>
          </a:p>
          <a:p>
            <a:pPr lvl="3"/>
            <a:r>
              <a:rPr lang="tr-TR" smtClean="0"/>
              <a:t>Dördüncü düzey</a:t>
            </a:r>
          </a:p>
          <a:p>
            <a:pPr lvl="4"/>
            <a:r>
              <a:rPr lang="tr-TR" smtClean="0"/>
              <a:t>Beşinci düzey</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7033165-0B4F-4CE9-93A7-251A4DA06C09}" type="datetimeFigureOut">
              <a:rPr lang="tr-TR" smtClean="0"/>
              <a:t>6.05.2020</a:t>
            </a:fld>
            <a:endParaRPr lang="tr-TR"/>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tr-TR"/>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847F57A-AB0B-4D69-8752-ECD63EDD530A}" type="slidenum">
              <a:rPr lang="tr-TR" smtClean="0"/>
              <a:t>‹#›</a:t>
            </a:fld>
            <a:endParaRPr lang="tr-TR"/>
          </a:p>
        </p:txBody>
      </p:sp>
    </p:spTree>
    <p:extLst>
      <p:ext uri="{BB962C8B-B14F-4D97-AF65-F5344CB8AC3E}">
        <p14:creationId xmlns:p14="http://schemas.microsoft.com/office/powerpoint/2010/main" val="3550771112"/>
      </p:ext>
    </p:extLst>
  </p:cSld>
  <p:clrMap bg1="dk1" tx1="lt1" bg2="dk2" tx2="lt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ctrTitle"/>
          </p:nvPr>
        </p:nvSpPr>
        <p:spPr>
          <a:xfrm>
            <a:off x="2069607" y="1970469"/>
            <a:ext cx="8748647" cy="3606084"/>
          </a:xfrm>
        </p:spPr>
        <p:txBody>
          <a:bodyPr>
            <a:noAutofit/>
          </a:bodyPr>
          <a:lstStyle/>
          <a:p>
            <a:r>
              <a:rPr lang="tr-TR" sz="8800" b="1" dirty="0" smtClean="0">
                <a:effectLst>
                  <a:outerShdw blurRad="38100" dist="38100" dir="2700000" algn="tl">
                    <a:srgbClr val="000000">
                      <a:alpha val="43137"/>
                    </a:srgbClr>
                  </a:outerShdw>
                </a:effectLst>
              </a:rPr>
              <a:t>Parçacık sürü </a:t>
            </a:r>
            <a:br>
              <a:rPr lang="tr-TR" sz="8800" b="1" dirty="0" smtClean="0">
                <a:effectLst>
                  <a:outerShdw blurRad="38100" dist="38100" dir="2700000" algn="tl">
                    <a:srgbClr val="000000">
                      <a:alpha val="43137"/>
                    </a:srgbClr>
                  </a:outerShdw>
                </a:effectLst>
              </a:rPr>
            </a:br>
            <a:r>
              <a:rPr lang="tr-TR" sz="8800" b="1" dirty="0" smtClean="0">
                <a:effectLst>
                  <a:outerShdw blurRad="38100" dist="38100" dir="2700000" algn="tl">
                    <a:srgbClr val="000000">
                      <a:alpha val="43137"/>
                    </a:srgbClr>
                  </a:outerShdw>
                </a:effectLst>
              </a:rPr>
              <a:t>Optimizasyonu</a:t>
            </a:r>
            <a:br>
              <a:rPr lang="tr-TR" sz="8800" b="1" dirty="0" smtClean="0">
                <a:effectLst>
                  <a:outerShdw blurRad="38100" dist="38100" dir="2700000" algn="tl">
                    <a:srgbClr val="000000">
                      <a:alpha val="43137"/>
                    </a:srgbClr>
                  </a:outerShdw>
                </a:effectLst>
              </a:rPr>
            </a:br>
            <a:endParaRPr lang="tr-TR" sz="8800" b="1" dirty="0">
              <a:effectLst>
                <a:outerShdw blurRad="38100" dist="38100" dir="2700000" algn="tl">
                  <a:srgbClr val="000000">
                    <a:alpha val="43137"/>
                  </a:srgbClr>
                </a:outerShdw>
              </a:effectLst>
            </a:endParaRPr>
          </a:p>
        </p:txBody>
      </p:sp>
      <p:sp>
        <p:nvSpPr>
          <p:cNvPr id="4" name="Unvan 1"/>
          <p:cNvSpPr txBox="1">
            <a:spLocks/>
          </p:cNvSpPr>
          <p:nvPr/>
        </p:nvSpPr>
        <p:spPr>
          <a:xfrm>
            <a:off x="7119871" y="5808372"/>
            <a:ext cx="5072129" cy="92513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kern="1200" cap="all" baseline="0">
                <a:solidFill>
                  <a:schemeClr val="tx1"/>
                </a:solidFill>
                <a:latin typeface="+mj-lt"/>
                <a:ea typeface="+mj-ea"/>
                <a:cs typeface="+mj-cs"/>
              </a:defRPr>
            </a:lvl1pPr>
          </a:lstStyle>
          <a:p>
            <a:r>
              <a:rPr lang="tr-TR" sz="3200" b="1" cap="none" dirty="0" smtClean="0">
                <a:effectLst>
                  <a:outerShdw blurRad="38100" dist="38100" dir="2700000" algn="tl">
                    <a:srgbClr val="000000">
                      <a:alpha val="43137"/>
                    </a:srgbClr>
                  </a:outerShdw>
                </a:effectLst>
              </a:rPr>
              <a:t>Mazlum BAYDAR-16525006</a:t>
            </a:r>
            <a:endParaRPr lang="tr-TR" sz="3200" b="1" cap="none"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72747101"/>
      </p:ext>
    </p:extLst>
  </p:cSld>
  <p:clrMapOvr>
    <a:masterClrMapping/>
  </p:clrMapOvr>
  <mc:AlternateContent xmlns:mc="http://schemas.openxmlformats.org/markup-compatibility/2006" xmlns:p14="http://schemas.microsoft.com/office/powerpoint/2010/main">
    <mc:Choice Requires="p14">
      <p:transition spd="slow" p14:dur="20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2" y="252758"/>
            <a:ext cx="9905998" cy="1478570"/>
          </a:xfrm>
        </p:spPr>
        <p:txBody>
          <a:bodyPr/>
          <a:lstStyle/>
          <a:p>
            <a:pPr algn="ctr"/>
            <a:r>
              <a:rPr lang="tr-TR" b="1" dirty="0" smtClean="0">
                <a:solidFill>
                  <a:schemeClr val="bg1"/>
                </a:solidFill>
              </a:rPr>
              <a:t>PSO Animasyon</a:t>
            </a:r>
            <a:endParaRPr lang="tr-TR" b="1" dirty="0">
              <a:solidFill>
                <a:schemeClr val="bg1"/>
              </a:solidFill>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01" y="1175004"/>
            <a:ext cx="6789419" cy="5431536"/>
          </a:xfrm>
          <a:prstGeom prst="rect">
            <a:avLst/>
          </a:prstGeom>
        </p:spPr>
      </p:pic>
    </p:spTree>
    <p:extLst>
      <p:ext uri="{BB962C8B-B14F-4D97-AF65-F5344CB8AC3E}">
        <p14:creationId xmlns:p14="http://schemas.microsoft.com/office/powerpoint/2010/main" val="12672889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218466"/>
            <a:ext cx="9905998" cy="1478570"/>
          </a:xfrm>
        </p:spPr>
        <p:txBody>
          <a:bodyPr/>
          <a:lstStyle/>
          <a:p>
            <a:pPr algn="ctr"/>
            <a:r>
              <a:rPr lang="tr-TR" b="1" dirty="0" smtClean="0">
                <a:solidFill>
                  <a:schemeClr val="bg1"/>
                </a:solidFill>
              </a:rPr>
              <a:t>PSO </a:t>
            </a:r>
            <a:r>
              <a:rPr lang="tr-TR" b="1" dirty="0" err="1" smtClean="0">
                <a:solidFill>
                  <a:schemeClr val="bg1"/>
                </a:solidFill>
              </a:rPr>
              <a:t>UygulamaSı</a:t>
            </a:r>
            <a:endParaRPr lang="tr-TR" b="1" dirty="0">
              <a:solidFill>
                <a:schemeClr val="bg1"/>
              </a:solidFill>
            </a:endParaRPr>
          </a:p>
        </p:txBody>
      </p:sp>
      <p:sp>
        <p:nvSpPr>
          <p:cNvPr id="3" name="İçerik Yer Tutucusu 2"/>
          <p:cNvSpPr>
            <a:spLocks noGrp="1"/>
          </p:cNvSpPr>
          <p:nvPr>
            <p:ph idx="1"/>
          </p:nvPr>
        </p:nvSpPr>
        <p:spPr>
          <a:xfrm>
            <a:off x="1141413" y="1697036"/>
            <a:ext cx="9905999" cy="3541714"/>
          </a:xfrm>
        </p:spPr>
        <p:txBody>
          <a:bodyPr>
            <a:normAutofit lnSpcReduction="10000"/>
          </a:bodyPr>
          <a:lstStyle/>
          <a:p>
            <a:r>
              <a:rPr lang="tr-TR" dirty="0" smtClean="0">
                <a:solidFill>
                  <a:schemeClr val="bg1"/>
                </a:solidFill>
              </a:rPr>
              <a:t>Aşağıdaki verilen denklemde</a:t>
            </a:r>
            <a:r>
              <a:rPr lang="tr-TR" dirty="0" smtClean="0">
                <a:solidFill>
                  <a:schemeClr val="bg1"/>
                </a:solidFill>
              </a:rPr>
              <a:t>, problemimiz </a:t>
            </a:r>
            <a:r>
              <a:rPr lang="tr-TR" dirty="0" smtClean="0">
                <a:solidFill>
                  <a:schemeClr val="bg1"/>
                </a:solidFill>
              </a:rPr>
              <a:t>denklemin sonucunu 0 </a:t>
            </a:r>
            <a:r>
              <a:rPr lang="tr-TR" dirty="0" smtClean="0">
                <a:solidFill>
                  <a:schemeClr val="bg1"/>
                </a:solidFill>
              </a:rPr>
              <a:t>yaparak(minimize ederek) </a:t>
            </a:r>
            <a:r>
              <a:rPr lang="tr-TR" dirty="0" smtClean="0">
                <a:solidFill>
                  <a:schemeClr val="bg1"/>
                </a:solidFill>
              </a:rPr>
              <a:t>x değerini bulmak olsun,</a:t>
            </a:r>
          </a:p>
          <a:p>
            <a:endParaRPr lang="tr-TR" dirty="0">
              <a:solidFill>
                <a:schemeClr val="bg1"/>
              </a:solidFill>
            </a:endParaRPr>
          </a:p>
          <a:p>
            <a:endParaRPr lang="tr-TR" dirty="0" smtClean="0">
              <a:solidFill>
                <a:schemeClr val="bg1"/>
              </a:solidFill>
            </a:endParaRPr>
          </a:p>
          <a:p>
            <a:r>
              <a:rPr lang="tr-TR" dirty="0" smtClean="0">
                <a:solidFill>
                  <a:schemeClr val="bg1"/>
                </a:solidFill>
              </a:rPr>
              <a:t>Öncelikle (rastgele) kaç adet parçacık için çözüme ulaşacağımızı belirlememiz lazım.</a:t>
            </a:r>
          </a:p>
          <a:p>
            <a:r>
              <a:rPr lang="tr-TR" dirty="0" smtClean="0">
                <a:solidFill>
                  <a:schemeClr val="bg1"/>
                </a:solidFill>
              </a:rPr>
              <a:t>Bu örnek uygulama için dört değer belirleyip çözümü bulmaya çalışacağım.</a:t>
            </a:r>
            <a:endParaRPr lang="tr-TR" dirty="0">
              <a:solidFill>
                <a:schemeClr val="bg1"/>
              </a:solidFill>
            </a:endParaRPr>
          </a:p>
        </p:txBody>
      </p:sp>
      <mc:AlternateContent xmlns:mc="http://schemas.openxmlformats.org/markup-compatibility/2006">
        <mc:Choice xmlns:a14="http://schemas.microsoft.com/office/drawing/2010/main" Requires="a14">
          <p:sp>
            <p:nvSpPr>
              <p:cNvPr id="4" name="Metin kutusu 3"/>
              <p:cNvSpPr txBox="1"/>
              <p:nvPr/>
            </p:nvSpPr>
            <p:spPr>
              <a:xfrm>
                <a:off x="4217830" y="2929384"/>
                <a:ext cx="3419342" cy="49244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tr-TR" sz="3200" b="0" i="1" smtClean="0">
                          <a:solidFill>
                            <a:schemeClr val="bg1"/>
                          </a:solidFill>
                          <a:latin typeface="Cambria Math" panose="02040503050406030204" pitchFamily="18" charset="0"/>
                        </a:rPr>
                        <m:t>𝑓</m:t>
                      </m:r>
                      <m:d>
                        <m:dPr>
                          <m:ctrlPr>
                            <a:rPr lang="tr-TR" sz="3200" b="0" i="1" smtClean="0">
                              <a:solidFill>
                                <a:schemeClr val="bg1"/>
                              </a:solidFill>
                              <a:latin typeface="Cambria Math" panose="02040503050406030204" pitchFamily="18" charset="0"/>
                            </a:rPr>
                          </m:ctrlPr>
                        </m:dPr>
                        <m:e>
                          <m:r>
                            <a:rPr lang="tr-TR" sz="3200" b="0" i="1" smtClean="0">
                              <a:solidFill>
                                <a:schemeClr val="bg1"/>
                              </a:solidFill>
                              <a:latin typeface="Cambria Math" panose="02040503050406030204" pitchFamily="18" charset="0"/>
                            </a:rPr>
                            <m:t>𝑥</m:t>
                          </m:r>
                        </m:e>
                      </m:d>
                      <m:r>
                        <a:rPr lang="tr-TR" sz="3200" b="0" i="1" smtClean="0">
                          <a:solidFill>
                            <a:schemeClr val="bg1"/>
                          </a:solidFill>
                          <a:latin typeface="Cambria Math" panose="02040503050406030204" pitchFamily="18" charset="0"/>
                        </a:rPr>
                        <m:t>=</m:t>
                      </m:r>
                      <m:sSup>
                        <m:sSupPr>
                          <m:ctrlPr>
                            <a:rPr lang="tr-TR" sz="3200" b="0" i="1" smtClean="0">
                              <a:solidFill>
                                <a:schemeClr val="bg1"/>
                              </a:solidFill>
                              <a:latin typeface="Cambria Math" panose="02040503050406030204" pitchFamily="18" charset="0"/>
                            </a:rPr>
                          </m:ctrlPr>
                        </m:sSupPr>
                        <m:e>
                          <m:r>
                            <a:rPr lang="tr-TR" sz="3200" b="0" i="1" smtClean="0">
                              <a:solidFill>
                                <a:schemeClr val="bg1"/>
                              </a:solidFill>
                              <a:latin typeface="Cambria Math" panose="02040503050406030204" pitchFamily="18" charset="0"/>
                            </a:rPr>
                            <m:t>𝑥</m:t>
                          </m:r>
                        </m:e>
                        <m:sup>
                          <m:r>
                            <a:rPr lang="tr-TR" sz="3200" b="0" i="1" smtClean="0">
                              <a:solidFill>
                                <a:schemeClr val="bg1"/>
                              </a:solidFill>
                              <a:latin typeface="Cambria Math" panose="02040503050406030204" pitchFamily="18" charset="0"/>
                            </a:rPr>
                            <m:t>2</m:t>
                          </m:r>
                        </m:sup>
                      </m:sSup>
                      <m:r>
                        <a:rPr lang="tr-TR" sz="3200" b="0" i="1" smtClean="0">
                          <a:solidFill>
                            <a:schemeClr val="bg1"/>
                          </a:solidFill>
                          <a:latin typeface="Cambria Math" panose="02040503050406030204" pitchFamily="18" charset="0"/>
                        </a:rPr>
                        <m:t>+2</m:t>
                      </m:r>
                      <m:r>
                        <a:rPr lang="tr-TR" sz="3200" b="0" i="1" smtClean="0">
                          <a:solidFill>
                            <a:schemeClr val="bg1"/>
                          </a:solidFill>
                          <a:latin typeface="Cambria Math" panose="02040503050406030204" pitchFamily="18" charset="0"/>
                        </a:rPr>
                        <m:t>𝑥</m:t>
                      </m:r>
                      <m:r>
                        <a:rPr lang="tr-TR" sz="3200" b="0" i="1" smtClean="0">
                          <a:solidFill>
                            <a:schemeClr val="bg1"/>
                          </a:solidFill>
                          <a:latin typeface="Cambria Math" panose="02040503050406030204" pitchFamily="18" charset="0"/>
                        </a:rPr>
                        <m:t>−3</m:t>
                      </m:r>
                    </m:oMath>
                  </m:oMathPara>
                </a14:m>
                <a:endParaRPr lang="tr-TR" sz="3200" dirty="0">
                  <a:solidFill>
                    <a:schemeClr val="bg1"/>
                  </a:solidFill>
                </a:endParaRPr>
              </a:p>
            </p:txBody>
          </p:sp>
        </mc:Choice>
        <mc:Fallback>
          <p:sp>
            <p:nvSpPr>
              <p:cNvPr id="4" name="Metin kutusu 3"/>
              <p:cNvSpPr txBox="1">
                <a:spLocks noRot="1" noChangeAspect="1" noMove="1" noResize="1" noEditPoints="1" noAdjustHandles="1" noChangeArrowheads="1" noChangeShapeType="1" noTextEdit="1"/>
              </p:cNvSpPr>
              <p:nvPr/>
            </p:nvSpPr>
            <p:spPr>
              <a:xfrm>
                <a:off x="4217830" y="2929384"/>
                <a:ext cx="3419342" cy="492443"/>
              </a:xfrm>
              <a:prstGeom prst="rect">
                <a:avLst/>
              </a:prstGeom>
              <a:blipFill>
                <a:blip r:embed="rId2"/>
                <a:stretch>
                  <a:fillRect/>
                </a:stretch>
              </a:blipFill>
            </p:spPr>
            <p:txBody>
              <a:bodyPr/>
              <a:lstStyle/>
              <a:p>
                <a:r>
                  <a:rPr lang="tr-TR">
                    <a:noFill/>
                  </a:rPr>
                  <a:t> </a:t>
                </a:r>
              </a:p>
            </p:txBody>
          </p:sp>
        </mc:Fallback>
      </mc:AlternateContent>
    </p:spTree>
    <p:extLst>
      <p:ext uri="{BB962C8B-B14F-4D97-AF65-F5344CB8AC3E}">
        <p14:creationId xmlns:p14="http://schemas.microsoft.com/office/powerpoint/2010/main" val="394739710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2" y="90484"/>
            <a:ext cx="9905998" cy="1478570"/>
          </a:xfrm>
        </p:spPr>
        <p:txBody>
          <a:bodyPr/>
          <a:lstStyle/>
          <a:p>
            <a:pPr algn="ctr"/>
            <a:r>
              <a:rPr lang="tr-TR" b="1" dirty="0">
                <a:solidFill>
                  <a:schemeClr val="bg1"/>
                </a:solidFill>
              </a:rPr>
              <a:t>PSO </a:t>
            </a:r>
            <a:r>
              <a:rPr lang="tr-TR" b="1" dirty="0" err="1">
                <a:solidFill>
                  <a:schemeClr val="bg1"/>
                </a:solidFill>
              </a:rPr>
              <a:t>UygulamaSı</a:t>
            </a:r>
            <a:endParaRPr lang="tr-TR" dirty="0"/>
          </a:p>
        </p:txBody>
      </p:sp>
      <p:sp>
        <p:nvSpPr>
          <p:cNvPr id="3" name="İçerik Yer Tutucusu 2"/>
          <p:cNvSpPr>
            <a:spLocks noGrp="1"/>
          </p:cNvSpPr>
          <p:nvPr>
            <p:ph idx="1"/>
          </p:nvPr>
        </p:nvSpPr>
        <p:spPr>
          <a:xfrm>
            <a:off x="1141412" y="1314921"/>
            <a:ext cx="10166239" cy="5343456"/>
          </a:xfrm>
        </p:spPr>
        <p:txBody>
          <a:bodyPr>
            <a:normAutofit fontScale="92500" lnSpcReduction="20000"/>
          </a:bodyPr>
          <a:lstStyle/>
          <a:p>
            <a:r>
              <a:rPr lang="tr-TR" dirty="0" smtClean="0">
                <a:solidFill>
                  <a:schemeClr val="bg1"/>
                </a:solidFill>
              </a:rPr>
              <a:t>Problemin ilk </a:t>
            </a:r>
            <a:r>
              <a:rPr lang="tr-TR" dirty="0" err="1" smtClean="0">
                <a:solidFill>
                  <a:schemeClr val="bg1"/>
                </a:solidFill>
              </a:rPr>
              <a:t>adımında,her</a:t>
            </a:r>
            <a:r>
              <a:rPr lang="tr-TR" dirty="0" smtClean="0">
                <a:solidFill>
                  <a:schemeClr val="bg1"/>
                </a:solidFill>
              </a:rPr>
              <a:t> bir birey ve sürü </a:t>
            </a:r>
            <a:r>
              <a:rPr lang="tr-TR" dirty="0" err="1" smtClean="0">
                <a:solidFill>
                  <a:schemeClr val="bg1"/>
                </a:solidFill>
              </a:rPr>
              <a:t>için,daha</a:t>
            </a:r>
            <a:r>
              <a:rPr lang="tr-TR" dirty="0" smtClean="0">
                <a:solidFill>
                  <a:schemeClr val="bg1"/>
                </a:solidFill>
              </a:rPr>
              <a:t> </a:t>
            </a:r>
            <a:r>
              <a:rPr lang="tr-TR" dirty="0" smtClean="0">
                <a:solidFill>
                  <a:schemeClr val="bg1"/>
                </a:solidFill>
              </a:rPr>
              <a:t>önce </a:t>
            </a:r>
            <a:r>
              <a:rPr lang="tr-TR" dirty="0" smtClean="0">
                <a:solidFill>
                  <a:schemeClr val="bg1"/>
                </a:solidFill>
              </a:rPr>
              <a:t>deneyim </a:t>
            </a:r>
            <a:r>
              <a:rPr lang="tr-TR" dirty="0" err="1" smtClean="0">
                <a:solidFill>
                  <a:schemeClr val="bg1"/>
                </a:solidFill>
              </a:rPr>
              <a:t>olmadığından,yerel</a:t>
            </a:r>
            <a:r>
              <a:rPr lang="tr-TR" dirty="0" smtClean="0">
                <a:solidFill>
                  <a:schemeClr val="bg1"/>
                </a:solidFill>
              </a:rPr>
              <a:t> ve global en iyi </a:t>
            </a:r>
            <a:r>
              <a:rPr lang="tr-TR" dirty="0" err="1" smtClean="0">
                <a:solidFill>
                  <a:schemeClr val="bg1"/>
                </a:solidFill>
              </a:rPr>
              <a:t>yerleri,ilk</a:t>
            </a:r>
            <a:r>
              <a:rPr lang="tr-TR" dirty="0" smtClean="0">
                <a:solidFill>
                  <a:schemeClr val="bg1"/>
                </a:solidFill>
              </a:rPr>
              <a:t> konumları kabul edilir.</a:t>
            </a:r>
          </a:p>
          <a:p>
            <a:endParaRPr lang="tr-TR" dirty="0" smtClean="0">
              <a:solidFill>
                <a:schemeClr val="bg1"/>
              </a:solidFill>
            </a:endParaRPr>
          </a:p>
          <a:p>
            <a:r>
              <a:rPr lang="tr-TR" dirty="0" smtClean="0">
                <a:solidFill>
                  <a:schemeClr val="bg1"/>
                </a:solidFill>
              </a:rPr>
              <a:t>C değerleri 2 alınır. </a:t>
            </a:r>
            <a:r>
              <a:rPr lang="tr-TR" dirty="0" err="1" smtClean="0">
                <a:solidFill>
                  <a:schemeClr val="bg1"/>
                </a:solidFill>
              </a:rPr>
              <a:t>Rand</a:t>
            </a:r>
            <a:r>
              <a:rPr lang="tr-TR" dirty="0" smtClean="0">
                <a:solidFill>
                  <a:schemeClr val="bg1"/>
                </a:solidFill>
              </a:rPr>
              <a:t> değerlerini de problemin çözüm kolaylığı için başta 2 </a:t>
            </a:r>
            <a:r>
              <a:rPr lang="tr-TR" dirty="0" err="1" smtClean="0">
                <a:solidFill>
                  <a:schemeClr val="bg1"/>
                </a:solidFill>
              </a:rPr>
              <a:t>alıp,çözüme</a:t>
            </a:r>
            <a:r>
              <a:rPr lang="tr-TR" dirty="0" smtClean="0">
                <a:solidFill>
                  <a:schemeClr val="bg1"/>
                </a:solidFill>
              </a:rPr>
              <a:t> ulaşamayınca </a:t>
            </a:r>
            <a:r>
              <a:rPr lang="tr-TR" dirty="0" smtClean="0">
                <a:solidFill>
                  <a:schemeClr val="bg1"/>
                </a:solidFill>
              </a:rPr>
              <a:t>yeni </a:t>
            </a:r>
            <a:r>
              <a:rPr lang="tr-TR" dirty="0" smtClean="0">
                <a:solidFill>
                  <a:schemeClr val="bg1"/>
                </a:solidFill>
              </a:rPr>
              <a:t>değerler denenir.</a:t>
            </a:r>
          </a:p>
          <a:p>
            <a:endParaRPr lang="tr-TR" dirty="0">
              <a:solidFill>
                <a:schemeClr val="bg1"/>
              </a:solidFill>
            </a:endParaRPr>
          </a:p>
          <a:p>
            <a:endParaRPr lang="tr-TR" dirty="0" smtClean="0">
              <a:solidFill>
                <a:schemeClr val="bg1"/>
              </a:solidFill>
            </a:endParaRPr>
          </a:p>
          <a:p>
            <a:pPr lvl="1"/>
            <a:r>
              <a:rPr lang="tr-TR" dirty="0" smtClean="0">
                <a:solidFill>
                  <a:schemeClr val="bg1"/>
                </a:solidFill>
              </a:rPr>
              <a:t>P1 </a:t>
            </a:r>
            <a:r>
              <a:rPr lang="tr-TR" dirty="0">
                <a:solidFill>
                  <a:schemeClr val="bg1"/>
                </a:solidFill>
              </a:rPr>
              <a:t>-</a:t>
            </a:r>
            <a:r>
              <a:rPr lang="tr-TR" dirty="0" smtClean="0">
                <a:solidFill>
                  <a:schemeClr val="bg1"/>
                </a:solidFill>
              </a:rPr>
              <a:t>&gt; 0+2x2x(3-3)+2x2x(3-3)=0</a:t>
            </a:r>
          </a:p>
          <a:p>
            <a:pPr lvl="1"/>
            <a:r>
              <a:rPr lang="tr-TR" dirty="0" smtClean="0">
                <a:solidFill>
                  <a:schemeClr val="bg1"/>
                </a:solidFill>
              </a:rPr>
              <a:t>P2 </a:t>
            </a:r>
            <a:r>
              <a:rPr lang="tr-TR" dirty="0">
                <a:solidFill>
                  <a:schemeClr val="bg1"/>
                </a:solidFill>
              </a:rPr>
              <a:t>-&gt; </a:t>
            </a:r>
            <a:r>
              <a:rPr lang="tr-TR" dirty="0" smtClean="0">
                <a:solidFill>
                  <a:schemeClr val="bg1"/>
                </a:solidFill>
              </a:rPr>
              <a:t>0+2x2x(11-11)+2x2x(3-11)=-32</a:t>
            </a:r>
          </a:p>
          <a:p>
            <a:pPr lvl="1"/>
            <a:r>
              <a:rPr lang="tr-TR" dirty="0" smtClean="0">
                <a:solidFill>
                  <a:schemeClr val="bg1"/>
                </a:solidFill>
              </a:rPr>
              <a:t>P3 </a:t>
            </a:r>
            <a:r>
              <a:rPr lang="tr-TR" dirty="0">
                <a:solidFill>
                  <a:schemeClr val="bg1"/>
                </a:solidFill>
              </a:rPr>
              <a:t>-&gt; </a:t>
            </a:r>
            <a:r>
              <a:rPr lang="tr-TR" dirty="0" smtClean="0">
                <a:solidFill>
                  <a:schemeClr val="bg1"/>
                </a:solidFill>
              </a:rPr>
              <a:t>0+2x2x(7-7)+2x2x(3-7)=-16</a:t>
            </a:r>
          </a:p>
          <a:p>
            <a:pPr lvl="1"/>
            <a:r>
              <a:rPr lang="tr-TR" dirty="0" smtClean="0">
                <a:solidFill>
                  <a:schemeClr val="bg1"/>
                </a:solidFill>
              </a:rPr>
              <a:t>P4 </a:t>
            </a:r>
            <a:r>
              <a:rPr lang="tr-TR" dirty="0">
                <a:solidFill>
                  <a:schemeClr val="bg1"/>
                </a:solidFill>
              </a:rPr>
              <a:t>-&gt; </a:t>
            </a:r>
            <a:r>
              <a:rPr lang="tr-TR" dirty="0" smtClean="0">
                <a:solidFill>
                  <a:schemeClr val="bg1"/>
                </a:solidFill>
              </a:rPr>
              <a:t>0+2x2x(5-5)+2x2x(3-5)=-8</a:t>
            </a:r>
          </a:p>
          <a:p>
            <a:endParaRPr lang="tr-TR" dirty="0">
              <a:solidFill>
                <a:schemeClr val="bg1"/>
              </a:solidFill>
            </a:endParaRPr>
          </a:p>
          <a:p>
            <a:pPr marL="0" indent="0">
              <a:buNone/>
            </a:pPr>
            <a:r>
              <a:rPr lang="tr-TR" dirty="0" smtClean="0">
                <a:solidFill>
                  <a:schemeClr val="bg1"/>
                </a:solidFill>
              </a:rPr>
              <a:t>Böylelikle hızlarındaki yer değişim oranı hesaplandı</a:t>
            </a:r>
            <a:endParaRPr lang="tr-TR" dirty="0">
              <a:solidFill>
                <a:schemeClr val="bg1"/>
              </a:solidFill>
            </a:endParaRPr>
          </a:p>
          <a:p>
            <a:endParaRPr lang="tr-TR" dirty="0" smtClean="0">
              <a:solidFill>
                <a:schemeClr val="bg1"/>
              </a:solidFill>
            </a:endParaRPr>
          </a:p>
          <a:p>
            <a:endParaRPr lang="tr-TR" dirty="0" smtClean="0">
              <a:solidFill>
                <a:schemeClr val="bg1"/>
              </a:solidFill>
            </a:endParaRPr>
          </a:p>
          <a:p>
            <a:endParaRPr lang="tr-TR" dirty="0" smtClean="0">
              <a:solidFill>
                <a:schemeClr val="bg1"/>
              </a:solidFill>
            </a:endParaRPr>
          </a:p>
          <a:p>
            <a:endParaRPr lang="tr-TR" dirty="0">
              <a:solidFill>
                <a:schemeClr val="bg1"/>
              </a:solidFill>
            </a:endParaRPr>
          </a:p>
        </p:txBody>
      </p:sp>
      <mc:AlternateContent xmlns:mc="http://schemas.openxmlformats.org/markup-compatibility/2006">
        <mc:Choice xmlns:a14="http://schemas.microsoft.com/office/drawing/2010/main" Requires="a14">
          <p:sp>
            <p:nvSpPr>
              <p:cNvPr id="5" name="Dikdörtgen 4"/>
              <p:cNvSpPr/>
              <p:nvPr/>
            </p:nvSpPr>
            <p:spPr>
              <a:xfrm>
                <a:off x="1901780" y="3559717"/>
                <a:ext cx="7924800" cy="369332"/>
              </a:xfrm>
              <a:prstGeom prst="rect">
                <a:avLst/>
              </a:prstGeom>
            </p:spPr>
            <p:txBody>
              <a:bodyPr wrap="square">
                <a:spAutoFit/>
              </a:bodyPr>
              <a:lstStyle/>
              <a:p>
                <a:pPr algn="ctr"/>
                <a:r>
                  <a:rPr lang="tr-TR" b="1" dirty="0" smtClean="0">
                    <a:solidFill>
                      <a:srgbClr val="FF0000"/>
                    </a:solidFill>
                    <a:latin typeface="Times New Roman" panose="02020603050405020304" pitchFamily="18" charset="0"/>
                    <a:cs typeface="Times New Roman" panose="02020603050405020304" pitchFamily="18" charset="0"/>
                  </a:rPr>
                  <a:t>V</a:t>
                </a:r>
                <a14:m>
                  <m:oMath xmlns:m="http://schemas.openxmlformats.org/officeDocument/2006/math">
                    <m:r>
                      <a:rPr lang="tr-TR" b="1" i="1">
                        <a:solidFill>
                          <a:srgbClr val="FF0000"/>
                        </a:solidFill>
                        <a:latin typeface="Cambria Math" panose="02040503050406030204" pitchFamily="18" charset="0"/>
                      </a:rPr>
                      <m:t>𝒕</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𝟏</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𝑽𝒕</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𝒄</m:t>
                    </m:r>
                    <m:r>
                      <a:rPr lang="tr-TR" b="1" i="1">
                        <a:solidFill>
                          <a:srgbClr val="FF0000"/>
                        </a:solidFill>
                        <a:latin typeface="Cambria Math" panose="02040503050406030204" pitchFamily="18" charset="0"/>
                      </a:rPr>
                      <m:t>𝟏</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𝒓𝒂𝒏𝒅</m:t>
                    </m:r>
                    <m:r>
                      <a:rPr lang="tr-TR" b="1" i="1">
                        <a:solidFill>
                          <a:srgbClr val="FF0000"/>
                        </a:solidFill>
                        <a:latin typeface="Cambria Math" panose="02040503050406030204" pitchFamily="18" charset="0"/>
                      </a:rPr>
                      <m:t>𝟏</m:t>
                    </m:r>
                    <m:r>
                      <a:rPr lang="tr-TR" b="1" i="1">
                        <a:solidFill>
                          <a:srgbClr val="FF0000"/>
                        </a:solidFill>
                        <a:latin typeface="Cambria Math" panose="02040503050406030204" pitchFamily="18" charset="0"/>
                      </a:rPr>
                      <m:t>∗</m:t>
                    </m:r>
                    <m:d>
                      <m:dPr>
                        <m:ctrlPr>
                          <a:rPr lang="tr-TR" b="1" i="1">
                            <a:solidFill>
                              <a:srgbClr val="FF0000"/>
                            </a:solidFill>
                            <a:latin typeface="Cambria Math" panose="02040503050406030204" pitchFamily="18" charset="0"/>
                          </a:rPr>
                        </m:ctrlPr>
                      </m:dPr>
                      <m:e>
                        <m:r>
                          <a:rPr lang="tr-TR" b="1" i="1">
                            <a:solidFill>
                              <a:srgbClr val="FF0000"/>
                            </a:solidFill>
                            <a:latin typeface="Cambria Math" panose="02040503050406030204" pitchFamily="18" charset="0"/>
                          </a:rPr>
                          <m:t>𝑷𝒃𝒆𝒔𝒕</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𝑿</m:t>
                        </m:r>
                      </m:e>
                    </m:d>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𝑪</m:t>
                    </m:r>
                    <m:r>
                      <a:rPr lang="tr-TR" b="1" i="1">
                        <a:solidFill>
                          <a:srgbClr val="FF0000"/>
                        </a:solidFill>
                        <a:latin typeface="Cambria Math" panose="02040503050406030204" pitchFamily="18" charset="0"/>
                      </a:rPr>
                      <m:t>𝟐</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𝒓𝒂𝒏𝒅</m:t>
                    </m:r>
                    <m:r>
                      <a:rPr lang="tr-TR" b="1" i="1">
                        <a:solidFill>
                          <a:srgbClr val="FF0000"/>
                        </a:solidFill>
                        <a:latin typeface="Cambria Math" panose="02040503050406030204" pitchFamily="18" charset="0"/>
                      </a:rPr>
                      <m:t>𝟐</m:t>
                    </m:r>
                    <m:r>
                      <a:rPr lang="tr-TR" b="1" i="1">
                        <a:solidFill>
                          <a:srgbClr val="FF0000"/>
                        </a:solidFill>
                        <a:latin typeface="Cambria Math" panose="02040503050406030204" pitchFamily="18" charset="0"/>
                      </a:rPr>
                      <m:t>∗</m:t>
                    </m:r>
                    <m:d>
                      <m:dPr>
                        <m:ctrlPr>
                          <a:rPr lang="tr-TR" b="1" i="1">
                            <a:solidFill>
                              <a:srgbClr val="FF0000"/>
                            </a:solidFill>
                            <a:latin typeface="Cambria Math" panose="02040503050406030204" pitchFamily="18" charset="0"/>
                          </a:rPr>
                        </m:ctrlPr>
                      </m:dPr>
                      <m:e>
                        <m:r>
                          <a:rPr lang="tr-TR" b="1" i="1">
                            <a:solidFill>
                              <a:srgbClr val="FF0000"/>
                            </a:solidFill>
                            <a:latin typeface="Cambria Math" panose="02040503050406030204" pitchFamily="18" charset="0"/>
                          </a:rPr>
                          <m:t>𝑮𝒃𝒆𝒔𝒕</m:t>
                        </m:r>
                        <m:r>
                          <a:rPr lang="tr-TR" b="1" i="1">
                            <a:solidFill>
                              <a:srgbClr val="FF0000"/>
                            </a:solidFill>
                            <a:latin typeface="Cambria Math" panose="02040503050406030204" pitchFamily="18" charset="0"/>
                          </a:rPr>
                          <m:t>−</m:t>
                        </m:r>
                        <m:r>
                          <a:rPr lang="tr-TR" b="1" i="1">
                            <a:solidFill>
                              <a:srgbClr val="FF0000"/>
                            </a:solidFill>
                            <a:latin typeface="Cambria Math" panose="02040503050406030204" pitchFamily="18" charset="0"/>
                          </a:rPr>
                          <m:t>𝑿</m:t>
                        </m:r>
                      </m:e>
                    </m:d>
                  </m:oMath>
                </a14:m>
                <a:endParaRPr lang="tr-TR" b="1" dirty="0">
                  <a:solidFill>
                    <a:srgbClr val="FF0000"/>
                  </a:solidFill>
                  <a:latin typeface="Times New Roman" panose="02020603050405020304" pitchFamily="18" charset="0"/>
                  <a:cs typeface="Times New Roman" panose="02020603050405020304" pitchFamily="18" charset="0"/>
                </a:endParaRPr>
              </a:p>
            </p:txBody>
          </p:sp>
        </mc:Choice>
        <mc:Fallback>
          <p:sp>
            <p:nvSpPr>
              <p:cNvPr id="5" name="Dikdörtgen 4"/>
              <p:cNvSpPr>
                <a:spLocks noRot="1" noChangeAspect="1" noMove="1" noResize="1" noEditPoints="1" noAdjustHandles="1" noChangeArrowheads="1" noChangeShapeType="1" noTextEdit="1"/>
              </p:cNvSpPr>
              <p:nvPr/>
            </p:nvSpPr>
            <p:spPr>
              <a:xfrm>
                <a:off x="1901780" y="3559717"/>
                <a:ext cx="7924800" cy="369332"/>
              </a:xfrm>
              <a:prstGeom prst="rect">
                <a:avLst/>
              </a:prstGeom>
              <a:blipFill>
                <a:blip r:embed="rId2"/>
                <a:stretch>
                  <a:fillRect t="-9836" b="-24590"/>
                </a:stretch>
              </a:blipFill>
            </p:spPr>
            <p:txBody>
              <a:bodyPr/>
              <a:lstStyle/>
              <a:p>
                <a:r>
                  <a:rPr lang="tr-TR">
                    <a:noFill/>
                  </a:rPr>
                  <a:t> </a:t>
                </a:r>
              </a:p>
            </p:txBody>
          </p:sp>
        </mc:Fallback>
      </mc:AlternateContent>
    </p:spTree>
    <p:extLst>
      <p:ext uri="{BB962C8B-B14F-4D97-AF65-F5344CB8AC3E}">
        <p14:creationId xmlns:p14="http://schemas.microsoft.com/office/powerpoint/2010/main" val="37275134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solidFill>
                  <a:schemeClr val="bg1"/>
                </a:solidFill>
              </a:rPr>
              <a:t>PSO </a:t>
            </a:r>
            <a:r>
              <a:rPr lang="tr-TR" b="1" dirty="0" err="1">
                <a:solidFill>
                  <a:schemeClr val="bg1"/>
                </a:solidFill>
              </a:rPr>
              <a:t>UygulamaSı</a:t>
            </a:r>
            <a:endParaRPr lang="tr-TR" dirty="0"/>
          </a:p>
        </p:txBody>
      </p:sp>
      <p:sp>
        <p:nvSpPr>
          <p:cNvPr id="3" name="İçerik Yer Tutucusu 2"/>
          <p:cNvSpPr>
            <a:spLocks noGrp="1"/>
          </p:cNvSpPr>
          <p:nvPr>
            <p:ph idx="1"/>
          </p:nvPr>
        </p:nvSpPr>
        <p:spPr>
          <a:xfrm>
            <a:off x="1141413" y="1942542"/>
            <a:ext cx="10128567" cy="4235132"/>
          </a:xfrm>
        </p:spPr>
        <p:txBody>
          <a:bodyPr>
            <a:normAutofit fontScale="92500" lnSpcReduction="10000"/>
          </a:bodyPr>
          <a:lstStyle/>
          <a:p>
            <a:pPr marL="0" indent="0">
              <a:buNone/>
            </a:pPr>
            <a:r>
              <a:rPr lang="tr-TR" dirty="0" smtClean="0">
                <a:solidFill>
                  <a:schemeClr val="bg1"/>
                </a:solidFill>
              </a:rPr>
              <a:t>Dört parçaya ait yer değişimleri hesaplanmış </a:t>
            </a:r>
            <a:r>
              <a:rPr lang="tr-TR" dirty="0" smtClean="0">
                <a:solidFill>
                  <a:schemeClr val="bg1"/>
                </a:solidFill>
              </a:rPr>
              <a:t>olduk. </a:t>
            </a:r>
            <a:r>
              <a:rPr lang="tr-TR" dirty="0" smtClean="0">
                <a:solidFill>
                  <a:schemeClr val="bg1"/>
                </a:solidFill>
              </a:rPr>
              <a:t>Sıradaki işlemimiz ise önceki konumları ile karşılaştırılıp yeni değerleri bulunur.</a:t>
            </a:r>
          </a:p>
          <a:p>
            <a:pPr marL="0" indent="0">
              <a:buNone/>
            </a:pPr>
            <a:endParaRPr lang="tr-TR" dirty="0">
              <a:solidFill>
                <a:schemeClr val="bg1"/>
              </a:solidFill>
            </a:endParaRPr>
          </a:p>
          <a:p>
            <a:pPr lvl="1"/>
            <a:r>
              <a:rPr lang="tr-TR" dirty="0" smtClean="0">
                <a:solidFill>
                  <a:schemeClr val="bg1"/>
                </a:solidFill>
              </a:rPr>
              <a:t>P1=3+0=3</a:t>
            </a:r>
          </a:p>
          <a:p>
            <a:pPr lvl="1"/>
            <a:r>
              <a:rPr lang="tr-TR" dirty="0" smtClean="0">
                <a:solidFill>
                  <a:schemeClr val="bg1"/>
                </a:solidFill>
              </a:rPr>
              <a:t>P2=11-32=-21</a:t>
            </a:r>
            <a:endParaRPr lang="tr-TR" dirty="0">
              <a:solidFill>
                <a:schemeClr val="bg1"/>
              </a:solidFill>
            </a:endParaRPr>
          </a:p>
          <a:p>
            <a:pPr lvl="1"/>
            <a:r>
              <a:rPr lang="tr-TR" dirty="0" smtClean="0">
                <a:solidFill>
                  <a:schemeClr val="bg1"/>
                </a:solidFill>
              </a:rPr>
              <a:t>P3=7-16=-9</a:t>
            </a:r>
            <a:endParaRPr lang="tr-TR" dirty="0">
              <a:solidFill>
                <a:schemeClr val="bg1"/>
              </a:solidFill>
            </a:endParaRPr>
          </a:p>
          <a:p>
            <a:pPr lvl="1"/>
            <a:r>
              <a:rPr lang="tr-TR" dirty="0" smtClean="0">
                <a:solidFill>
                  <a:schemeClr val="bg1"/>
                </a:solidFill>
              </a:rPr>
              <a:t>P4=5-8=-3</a:t>
            </a:r>
          </a:p>
          <a:p>
            <a:pPr lvl="1"/>
            <a:endParaRPr lang="tr-TR" dirty="0" smtClean="0">
              <a:solidFill>
                <a:schemeClr val="bg1"/>
              </a:solidFill>
            </a:endParaRPr>
          </a:p>
          <a:p>
            <a:pPr marL="0" indent="0">
              <a:buNone/>
            </a:pPr>
            <a:r>
              <a:rPr lang="tr-TR" dirty="0" smtClean="0">
                <a:solidFill>
                  <a:schemeClr val="bg1"/>
                </a:solidFill>
              </a:rPr>
              <a:t>Şimdiki adım ise, parçacıkların çözüme (0 olarak belirlenmişti) en yakın parçalar hesaplanır.</a:t>
            </a:r>
            <a:endParaRPr lang="tr-TR" dirty="0">
              <a:solidFill>
                <a:schemeClr val="bg1"/>
              </a:solidFill>
            </a:endParaRPr>
          </a:p>
          <a:p>
            <a:pPr marL="0" indent="0">
              <a:buNone/>
            </a:pPr>
            <a:endParaRPr lang="tr-TR" dirty="0" smtClean="0">
              <a:solidFill>
                <a:schemeClr val="bg1"/>
              </a:solidFill>
            </a:endParaRPr>
          </a:p>
          <a:p>
            <a:pPr marL="0" indent="0">
              <a:buNone/>
            </a:pPr>
            <a:endParaRPr lang="tr-TR" dirty="0">
              <a:solidFill>
                <a:schemeClr val="bg1"/>
              </a:solidFill>
            </a:endParaRPr>
          </a:p>
        </p:txBody>
      </p:sp>
    </p:spTree>
    <p:extLst>
      <p:ext uri="{BB962C8B-B14F-4D97-AF65-F5344CB8AC3E}">
        <p14:creationId xmlns:p14="http://schemas.microsoft.com/office/powerpoint/2010/main" val="220332156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solidFill>
                  <a:schemeClr val="bg1"/>
                </a:solidFill>
              </a:rPr>
              <a:t>PSO </a:t>
            </a:r>
            <a:r>
              <a:rPr lang="tr-TR" b="1" dirty="0" err="1">
                <a:solidFill>
                  <a:schemeClr val="bg1"/>
                </a:solidFill>
              </a:rPr>
              <a:t>UygulamaSı</a:t>
            </a:r>
            <a:endParaRPr lang="tr-TR" dirty="0"/>
          </a:p>
        </p:txBody>
      </p:sp>
      <mc:AlternateContent xmlns:mc="http://schemas.openxmlformats.org/markup-compatibility/2006" xmlns:a14="http://schemas.microsoft.com/office/drawing/2010/main">
        <mc:Choice Requires="a14">
          <p:sp>
            <p:nvSpPr>
              <p:cNvPr id="3" name="İçerik Yer Tutucusu 2"/>
              <p:cNvSpPr>
                <a:spLocks noGrp="1"/>
              </p:cNvSpPr>
              <p:nvPr>
                <p:ph idx="1"/>
              </p:nvPr>
            </p:nvSpPr>
            <p:spPr>
              <a:xfrm>
                <a:off x="1141414" y="1940393"/>
                <a:ext cx="9905998" cy="4447527"/>
              </a:xfrm>
            </p:spPr>
            <p:txBody>
              <a:bodyPr>
                <a:normAutofit fontScale="85000" lnSpcReduction="20000"/>
              </a:bodyPr>
              <a:lstStyle/>
              <a:p>
                <a:pPr marL="0" indent="0">
                  <a:buNone/>
                </a:pPr>
                <a:r>
                  <a:rPr lang="tr-TR" dirty="0" smtClean="0">
                    <a:solidFill>
                      <a:schemeClr val="bg1"/>
                    </a:solidFill>
                  </a:rPr>
                  <a:t>Fonksiyonumuz aşağıdaki gibiydi ve yeni parçacıkların uygunluk değerleri hesaplanır.</a:t>
                </a:r>
              </a:p>
              <a:p>
                <a:pPr marL="0" indent="0">
                  <a:buNone/>
                </a:pPr>
                <a:endParaRPr lang="tr-TR" dirty="0" smtClean="0">
                  <a:solidFill>
                    <a:schemeClr val="bg1"/>
                  </a:solidFill>
                </a:endParaRPr>
              </a:p>
              <a:p>
                <a:pPr lvl="1"/>
                <a14:m>
                  <m:oMath xmlns:m="http://schemas.openxmlformats.org/officeDocument/2006/math">
                    <m:r>
                      <a:rPr lang="tr-TR" sz="3000" b="0" i="1" smtClean="0">
                        <a:solidFill>
                          <a:schemeClr val="bg1"/>
                        </a:solidFill>
                        <a:latin typeface="Cambria Math" panose="02040503050406030204" pitchFamily="18" charset="0"/>
                      </a:rPr>
                      <m:t>𝑓</m:t>
                    </m:r>
                    <m:d>
                      <m:dPr>
                        <m:ctrlPr>
                          <a:rPr lang="tr-TR" sz="3000" b="0" i="1" smtClean="0">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𝑥</m:t>
                        </m:r>
                      </m:e>
                    </m:d>
                    <m:r>
                      <a:rPr lang="tr-TR" sz="3000" b="0" i="1" smtClean="0">
                        <a:solidFill>
                          <a:schemeClr val="bg1"/>
                        </a:solidFill>
                        <a:latin typeface="Cambria Math" panose="02040503050406030204" pitchFamily="18" charset="0"/>
                      </a:rPr>
                      <m:t>=</m:t>
                    </m:r>
                    <m:sSup>
                      <m:sSupPr>
                        <m:ctrlPr>
                          <a:rPr lang="tr-TR" sz="3000" b="0" i="1" smtClean="0">
                            <a:solidFill>
                              <a:schemeClr val="bg1"/>
                            </a:solidFill>
                            <a:latin typeface="Cambria Math" panose="02040503050406030204" pitchFamily="18" charset="0"/>
                          </a:rPr>
                        </m:ctrlPr>
                      </m:sSupPr>
                      <m:e>
                        <m:r>
                          <a:rPr lang="tr-TR" sz="3000" b="0" i="1" smtClean="0">
                            <a:solidFill>
                              <a:schemeClr val="bg1"/>
                            </a:solidFill>
                            <a:latin typeface="Cambria Math" panose="02040503050406030204" pitchFamily="18" charset="0"/>
                          </a:rPr>
                          <m:t>𝑥</m:t>
                        </m:r>
                      </m:e>
                      <m:sup>
                        <m:r>
                          <a:rPr lang="tr-TR" sz="3000" b="0" i="1" smtClean="0">
                            <a:solidFill>
                              <a:schemeClr val="bg1"/>
                            </a:solidFill>
                            <a:latin typeface="Cambria Math" panose="02040503050406030204" pitchFamily="18" charset="0"/>
                          </a:rPr>
                          <m:t>2</m:t>
                        </m:r>
                      </m:sup>
                    </m:sSup>
                    <m:r>
                      <a:rPr lang="tr-TR" sz="3000" b="0" i="1" smtClean="0">
                        <a:solidFill>
                          <a:schemeClr val="bg1"/>
                        </a:solidFill>
                        <a:latin typeface="Cambria Math" panose="02040503050406030204" pitchFamily="18" charset="0"/>
                      </a:rPr>
                      <m:t>+2</m:t>
                    </m:r>
                    <m:r>
                      <a:rPr lang="tr-TR" sz="3000" b="0" i="1" smtClean="0">
                        <a:solidFill>
                          <a:schemeClr val="bg1"/>
                        </a:solidFill>
                        <a:latin typeface="Cambria Math" panose="02040503050406030204" pitchFamily="18" charset="0"/>
                      </a:rPr>
                      <m:t>𝑥</m:t>
                    </m:r>
                    <m:r>
                      <a:rPr lang="tr-TR" sz="3000" b="0" i="1" smtClean="0">
                        <a:solidFill>
                          <a:schemeClr val="bg1"/>
                        </a:solidFill>
                        <a:latin typeface="Cambria Math" panose="02040503050406030204" pitchFamily="18" charset="0"/>
                      </a:rPr>
                      <m:t>−3</m:t>
                    </m:r>
                  </m:oMath>
                </a14:m>
                <a:endParaRPr lang="tr-TR" sz="3000" b="0" dirty="0" smtClean="0">
                  <a:solidFill>
                    <a:schemeClr val="bg1"/>
                  </a:solidFill>
                </a:endParaRPr>
              </a:p>
              <a:p>
                <a:pPr lvl="1"/>
                <a14:m>
                  <m:oMath xmlns:m="http://schemas.openxmlformats.org/officeDocument/2006/math">
                    <m:r>
                      <a:rPr lang="tr-TR" sz="3000" i="1">
                        <a:solidFill>
                          <a:schemeClr val="bg1"/>
                        </a:solidFill>
                        <a:latin typeface="Cambria Math" panose="02040503050406030204" pitchFamily="18" charset="0"/>
                      </a:rPr>
                      <m:t>𝑓</m:t>
                    </m:r>
                    <m:d>
                      <m:dPr>
                        <m:ctrlPr>
                          <a:rPr lang="tr-TR" sz="3000" i="1">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3</m:t>
                        </m:r>
                      </m:e>
                    </m:d>
                    <m:r>
                      <a:rPr lang="tr-TR" sz="3000" i="1">
                        <a:solidFill>
                          <a:schemeClr val="bg1"/>
                        </a:solidFill>
                        <a:latin typeface="Cambria Math" panose="02040503050406030204" pitchFamily="18" charset="0"/>
                      </a:rPr>
                      <m:t>=</m:t>
                    </m:r>
                    <m:sSup>
                      <m:sSupPr>
                        <m:ctrlPr>
                          <a:rPr lang="tr-TR" sz="3000" i="1">
                            <a:solidFill>
                              <a:schemeClr val="bg1"/>
                            </a:solidFill>
                            <a:latin typeface="Cambria Math" panose="02040503050406030204" pitchFamily="18" charset="0"/>
                          </a:rPr>
                        </m:ctrlPr>
                      </m:sSupPr>
                      <m:e>
                        <m:r>
                          <a:rPr lang="tr-TR" sz="3000" b="0" i="1" smtClean="0">
                            <a:solidFill>
                              <a:schemeClr val="bg1"/>
                            </a:solidFill>
                            <a:latin typeface="Cambria Math" panose="02040503050406030204" pitchFamily="18" charset="0"/>
                          </a:rPr>
                          <m:t>3</m:t>
                        </m:r>
                      </m:e>
                      <m:sup>
                        <m:r>
                          <a:rPr lang="tr-TR" sz="3000" i="1">
                            <a:solidFill>
                              <a:schemeClr val="bg1"/>
                            </a:solidFill>
                            <a:latin typeface="Cambria Math" panose="02040503050406030204" pitchFamily="18" charset="0"/>
                          </a:rPr>
                          <m:t>2</m:t>
                        </m:r>
                      </m:sup>
                    </m:sSup>
                    <m:r>
                      <a:rPr lang="tr-TR" sz="3000" i="1">
                        <a:solidFill>
                          <a:schemeClr val="bg1"/>
                        </a:solidFill>
                        <a:latin typeface="Cambria Math" panose="02040503050406030204" pitchFamily="18" charset="0"/>
                      </a:rPr>
                      <m:t>+2</m:t>
                    </m:r>
                    <m:r>
                      <a:rPr lang="tr-TR" sz="3000" b="0" i="1" smtClean="0">
                        <a:solidFill>
                          <a:schemeClr val="bg1"/>
                        </a:solidFill>
                        <a:latin typeface="Cambria Math" panose="02040503050406030204" pitchFamily="18" charset="0"/>
                      </a:rPr>
                      <m:t>.3</m:t>
                    </m:r>
                    <m:r>
                      <a:rPr lang="tr-TR" sz="3000" i="1">
                        <a:solidFill>
                          <a:schemeClr val="bg1"/>
                        </a:solidFill>
                        <a:latin typeface="Cambria Math" panose="02040503050406030204" pitchFamily="18" charset="0"/>
                      </a:rPr>
                      <m:t>−3</m:t>
                    </m:r>
                    <m:r>
                      <a:rPr lang="tr-TR" sz="3000" b="0" i="0" smtClean="0">
                        <a:solidFill>
                          <a:schemeClr val="bg1"/>
                        </a:solidFill>
                        <a:latin typeface="Cambria Math" panose="02040503050406030204" pitchFamily="18" charset="0"/>
                      </a:rPr>
                      <m:t>=12</m:t>
                    </m:r>
                  </m:oMath>
                </a14:m>
                <a:endParaRPr lang="tr-TR" sz="3000" dirty="0" smtClean="0">
                  <a:solidFill>
                    <a:schemeClr val="bg1"/>
                  </a:solidFill>
                </a:endParaRPr>
              </a:p>
              <a:p>
                <a:pPr lvl="1"/>
                <a14:m>
                  <m:oMath xmlns:m="http://schemas.openxmlformats.org/officeDocument/2006/math">
                    <m:r>
                      <a:rPr lang="tr-TR" sz="3000" i="1">
                        <a:solidFill>
                          <a:schemeClr val="bg1"/>
                        </a:solidFill>
                        <a:latin typeface="Cambria Math" panose="02040503050406030204" pitchFamily="18" charset="0"/>
                      </a:rPr>
                      <m:t>𝑓</m:t>
                    </m:r>
                    <m:d>
                      <m:dPr>
                        <m:ctrlPr>
                          <a:rPr lang="tr-TR" sz="3000" i="1">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−21</m:t>
                        </m:r>
                      </m:e>
                    </m:d>
                    <m:r>
                      <a:rPr lang="tr-TR" sz="3000" i="1">
                        <a:solidFill>
                          <a:schemeClr val="bg1"/>
                        </a:solidFill>
                        <a:latin typeface="Cambria Math" panose="02040503050406030204" pitchFamily="18" charset="0"/>
                      </a:rPr>
                      <m:t>=</m:t>
                    </m:r>
                    <m:sSup>
                      <m:sSupPr>
                        <m:ctrlPr>
                          <a:rPr lang="tr-TR" sz="3000" i="1">
                            <a:solidFill>
                              <a:schemeClr val="bg1"/>
                            </a:solidFill>
                            <a:latin typeface="Cambria Math" panose="02040503050406030204" pitchFamily="18" charset="0"/>
                          </a:rPr>
                        </m:ctrlPr>
                      </m:sSupPr>
                      <m:e>
                        <m:r>
                          <a:rPr lang="tr-TR" sz="3000" b="0" i="1" smtClean="0">
                            <a:solidFill>
                              <a:schemeClr val="bg1"/>
                            </a:solidFill>
                            <a:latin typeface="Cambria Math" panose="02040503050406030204" pitchFamily="18" charset="0"/>
                          </a:rPr>
                          <m:t>(−21)</m:t>
                        </m:r>
                      </m:e>
                      <m:sup>
                        <m:r>
                          <a:rPr lang="tr-TR" sz="3000" i="1">
                            <a:solidFill>
                              <a:schemeClr val="bg1"/>
                            </a:solidFill>
                            <a:latin typeface="Cambria Math" panose="02040503050406030204" pitchFamily="18" charset="0"/>
                          </a:rPr>
                          <m:t>2</m:t>
                        </m:r>
                      </m:sup>
                    </m:sSup>
                    <m:r>
                      <a:rPr lang="tr-TR" sz="3000" i="1">
                        <a:solidFill>
                          <a:schemeClr val="bg1"/>
                        </a:solidFill>
                        <a:latin typeface="Cambria Math" panose="02040503050406030204" pitchFamily="18" charset="0"/>
                      </a:rPr>
                      <m:t>+2</m:t>
                    </m:r>
                    <m:d>
                      <m:dPr>
                        <m:ctrlPr>
                          <a:rPr lang="tr-TR" sz="3000" b="0" i="1" smtClean="0">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−21</m:t>
                        </m:r>
                      </m:e>
                    </m:d>
                    <m:r>
                      <a:rPr lang="tr-TR" sz="3000" i="1">
                        <a:solidFill>
                          <a:schemeClr val="bg1"/>
                        </a:solidFill>
                        <a:latin typeface="Cambria Math" panose="02040503050406030204" pitchFamily="18" charset="0"/>
                      </a:rPr>
                      <m:t>−3</m:t>
                    </m:r>
                    <m:r>
                      <a:rPr lang="tr-TR" sz="3000" b="0" i="1" smtClean="0">
                        <a:solidFill>
                          <a:schemeClr val="bg1"/>
                        </a:solidFill>
                        <a:latin typeface="Cambria Math" panose="02040503050406030204" pitchFamily="18" charset="0"/>
                      </a:rPr>
                      <m:t>=−396</m:t>
                    </m:r>
                  </m:oMath>
                </a14:m>
                <a:endParaRPr lang="tr-TR" sz="3000" dirty="0" smtClean="0">
                  <a:solidFill>
                    <a:schemeClr val="bg1"/>
                  </a:solidFill>
                </a:endParaRPr>
              </a:p>
              <a:p>
                <a:pPr lvl="1"/>
                <a14:m>
                  <m:oMath xmlns:m="http://schemas.openxmlformats.org/officeDocument/2006/math">
                    <m:r>
                      <a:rPr lang="tr-TR" sz="3000" i="1">
                        <a:solidFill>
                          <a:schemeClr val="bg1"/>
                        </a:solidFill>
                        <a:latin typeface="Cambria Math" panose="02040503050406030204" pitchFamily="18" charset="0"/>
                      </a:rPr>
                      <m:t>𝑓</m:t>
                    </m:r>
                    <m:d>
                      <m:dPr>
                        <m:ctrlPr>
                          <a:rPr lang="tr-TR" sz="3000" i="1">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−9</m:t>
                        </m:r>
                      </m:e>
                    </m:d>
                    <m:r>
                      <a:rPr lang="tr-TR" sz="3000" i="1">
                        <a:solidFill>
                          <a:schemeClr val="bg1"/>
                        </a:solidFill>
                        <a:latin typeface="Cambria Math" panose="02040503050406030204" pitchFamily="18" charset="0"/>
                      </a:rPr>
                      <m:t>=</m:t>
                    </m:r>
                    <m:sSup>
                      <m:sSupPr>
                        <m:ctrlPr>
                          <a:rPr lang="tr-TR" sz="3000" i="1">
                            <a:solidFill>
                              <a:schemeClr val="bg1"/>
                            </a:solidFill>
                            <a:latin typeface="Cambria Math" panose="02040503050406030204" pitchFamily="18" charset="0"/>
                          </a:rPr>
                        </m:ctrlPr>
                      </m:sSupPr>
                      <m:e>
                        <m:r>
                          <a:rPr lang="tr-TR" sz="3000" b="0" i="1" smtClean="0">
                            <a:solidFill>
                              <a:schemeClr val="bg1"/>
                            </a:solidFill>
                            <a:latin typeface="Cambria Math" panose="02040503050406030204" pitchFamily="18" charset="0"/>
                          </a:rPr>
                          <m:t>(−9)</m:t>
                        </m:r>
                      </m:e>
                      <m:sup>
                        <m:r>
                          <a:rPr lang="tr-TR" sz="3000" i="1">
                            <a:solidFill>
                              <a:schemeClr val="bg1"/>
                            </a:solidFill>
                            <a:latin typeface="Cambria Math" panose="02040503050406030204" pitchFamily="18" charset="0"/>
                          </a:rPr>
                          <m:t>2</m:t>
                        </m:r>
                      </m:sup>
                    </m:sSup>
                    <m:r>
                      <a:rPr lang="tr-TR" sz="3000" i="1">
                        <a:solidFill>
                          <a:schemeClr val="bg1"/>
                        </a:solidFill>
                        <a:latin typeface="Cambria Math" panose="02040503050406030204" pitchFamily="18" charset="0"/>
                      </a:rPr>
                      <m:t>+2</m:t>
                    </m:r>
                    <m:d>
                      <m:dPr>
                        <m:ctrlPr>
                          <a:rPr lang="tr-TR" sz="3000" b="0" i="1" smtClean="0">
                            <a:solidFill>
                              <a:schemeClr val="bg1"/>
                            </a:solidFill>
                            <a:latin typeface="Cambria Math" panose="02040503050406030204" pitchFamily="18" charset="0"/>
                          </a:rPr>
                        </m:ctrlPr>
                      </m:dPr>
                      <m:e>
                        <m:r>
                          <a:rPr lang="tr-TR" sz="3000" b="0" i="1" smtClean="0">
                            <a:solidFill>
                              <a:schemeClr val="bg1"/>
                            </a:solidFill>
                            <a:latin typeface="Cambria Math" panose="02040503050406030204" pitchFamily="18" charset="0"/>
                          </a:rPr>
                          <m:t>−9</m:t>
                        </m:r>
                      </m:e>
                    </m:d>
                    <m:r>
                      <a:rPr lang="tr-TR" sz="3000" i="1">
                        <a:solidFill>
                          <a:schemeClr val="bg1"/>
                        </a:solidFill>
                        <a:latin typeface="Cambria Math" panose="02040503050406030204" pitchFamily="18" charset="0"/>
                      </a:rPr>
                      <m:t>−3</m:t>
                    </m:r>
                    <m:r>
                      <a:rPr lang="tr-TR" sz="3000" b="0" i="1" smtClean="0">
                        <a:solidFill>
                          <a:schemeClr val="bg1"/>
                        </a:solidFill>
                        <a:latin typeface="Cambria Math" panose="02040503050406030204" pitchFamily="18" charset="0"/>
                      </a:rPr>
                      <m:t>=34</m:t>
                    </m:r>
                  </m:oMath>
                </a14:m>
                <a:endParaRPr lang="tr-TR" sz="3000" b="0" dirty="0" smtClean="0">
                  <a:solidFill>
                    <a:schemeClr val="bg1"/>
                  </a:solidFill>
                </a:endParaRPr>
              </a:p>
              <a:p>
                <a:pPr lvl="1"/>
                <a14:m>
                  <m:oMath xmlns:m="http://schemas.openxmlformats.org/officeDocument/2006/math">
                    <m:r>
                      <a:rPr lang="tr-TR" sz="3000" i="1" smtClean="0">
                        <a:solidFill>
                          <a:srgbClr val="FF0000"/>
                        </a:solidFill>
                        <a:latin typeface="Cambria Math" panose="02040503050406030204" pitchFamily="18" charset="0"/>
                      </a:rPr>
                      <m:t>𝑓</m:t>
                    </m:r>
                    <m:d>
                      <m:dPr>
                        <m:ctrlPr>
                          <a:rPr lang="tr-TR" sz="3000" i="1">
                            <a:solidFill>
                              <a:srgbClr val="FF0000"/>
                            </a:solidFill>
                            <a:latin typeface="Cambria Math" panose="02040503050406030204" pitchFamily="18" charset="0"/>
                          </a:rPr>
                        </m:ctrlPr>
                      </m:dPr>
                      <m:e>
                        <m:r>
                          <a:rPr lang="tr-TR" sz="3000" b="0" i="1" smtClean="0">
                            <a:solidFill>
                              <a:srgbClr val="FF0000"/>
                            </a:solidFill>
                            <a:latin typeface="Cambria Math" panose="02040503050406030204" pitchFamily="18" charset="0"/>
                          </a:rPr>
                          <m:t>−3</m:t>
                        </m:r>
                      </m:e>
                    </m:d>
                    <m:r>
                      <a:rPr lang="tr-TR" sz="3000" i="1">
                        <a:solidFill>
                          <a:srgbClr val="FF0000"/>
                        </a:solidFill>
                        <a:latin typeface="Cambria Math" panose="02040503050406030204" pitchFamily="18" charset="0"/>
                      </a:rPr>
                      <m:t>=</m:t>
                    </m:r>
                    <m:sSup>
                      <m:sSupPr>
                        <m:ctrlPr>
                          <a:rPr lang="tr-TR" sz="3000" i="1">
                            <a:solidFill>
                              <a:srgbClr val="FF0000"/>
                            </a:solidFill>
                            <a:latin typeface="Cambria Math" panose="02040503050406030204" pitchFamily="18" charset="0"/>
                          </a:rPr>
                        </m:ctrlPr>
                      </m:sSupPr>
                      <m:e>
                        <m:r>
                          <a:rPr lang="tr-TR" sz="3000" b="0" i="1" smtClean="0">
                            <a:solidFill>
                              <a:srgbClr val="FF0000"/>
                            </a:solidFill>
                            <a:latin typeface="Cambria Math" panose="02040503050406030204" pitchFamily="18" charset="0"/>
                          </a:rPr>
                          <m:t>(−3)</m:t>
                        </m:r>
                      </m:e>
                      <m:sup>
                        <m:r>
                          <a:rPr lang="tr-TR" sz="3000" i="1">
                            <a:solidFill>
                              <a:srgbClr val="FF0000"/>
                            </a:solidFill>
                            <a:latin typeface="Cambria Math" panose="02040503050406030204" pitchFamily="18" charset="0"/>
                          </a:rPr>
                          <m:t>2</m:t>
                        </m:r>
                      </m:sup>
                    </m:sSup>
                    <m:r>
                      <a:rPr lang="tr-TR" sz="3000" i="1">
                        <a:solidFill>
                          <a:srgbClr val="FF0000"/>
                        </a:solidFill>
                        <a:latin typeface="Cambria Math" panose="02040503050406030204" pitchFamily="18" charset="0"/>
                      </a:rPr>
                      <m:t>+2</m:t>
                    </m:r>
                    <m:d>
                      <m:dPr>
                        <m:ctrlPr>
                          <a:rPr lang="tr-TR" sz="3000" b="0" i="1" smtClean="0">
                            <a:solidFill>
                              <a:srgbClr val="FF0000"/>
                            </a:solidFill>
                            <a:latin typeface="Cambria Math" panose="02040503050406030204" pitchFamily="18" charset="0"/>
                          </a:rPr>
                        </m:ctrlPr>
                      </m:dPr>
                      <m:e>
                        <m:r>
                          <a:rPr lang="tr-TR" sz="3000" b="0" i="1" smtClean="0">
                            <a:solidFill>
                              <a:srgbClr val="FF0000"/>
                            </a:solidFill>
                            <a:latin typeface="Cambria Math" panose="02040503050406030204" pitchFamily="18" charset="0"/>
                          </a:rPr>
                          <m:t>−3</m:t>
                        </m:r>
                      </m:e>
                    </m:d>
                    <m:r>
                      <a:rPr lang="tr-TR" sz="3000" i="1">
                        <a:solidFill>
                          <a:srgbClr val="FF0000"/>
                        </a:solidFill>
                        <a:latin typeface="Cambria Math" panose="02040503050406030204" pitchFamily="18" charset="0"/>
                      </a:rPr>
                      <m:t>−3</m:t>
                    </m:r>
                    <m:r>
                      <a:rPr lang="tr-TR" sz="3000" b="0" i="1" smtClean="0">
                        <a:solidFill>
                          <a:srgbClr val="FF0000"/>
                        </a:solidFill>
                        <a:latin typeface="Cambria Math" panose="02040503050406030204" pitchFamily="18" charset="0"/>
                      </a:rPr>
                      <m:t>=0</m:t>
                    </m:r>
                  </m:oMath>
                </a14:m>
                <a:endParaRPr lang="tr-TR" sz="3000" dirty="0" smtClean="0">
                  <a:solidFill>
                    <a:srgbClr val="FF0000"/>
                  </a:solidFill>
                </a:endParaRPr>
              </a:p>
              <a:p>
                <a:pPr marL="457200" lvl="1" indent="0">
                  <a:buNone/>
                </a:pPr>
                <a:endParaRPr lang="tr-TR" sz="3000" dirty="0" smtClean="0">
                  <a:solidFill>
                    <a:srgbClr val="FF0000"/>
                  </a:solidFill>
                </a:endParaRPr>
              </a:p>
              <a:p>
                <a:pPr marL="457200" lvl="1" indent="0">
                  <a:buNone/>
                </a:pPr>
                <a:r>
                  <a:rPr lang="tr-TR" sz="3000" dirty="0" smtClean="0">
                    <a:solidFill>
                      <a:schemeClr val="bg1"/>
                    </a:solidFill>
                  </a:rPr>
                  <a:t>Görüldüğü üzere cevabımız olan 0 değerine ulaşmış olduk</a:t>
                </a:r>
                <a:endParaRPr lang="tr-TR" sz="3000" dirty="0">
                  <a:solidFill>
                    <a:schemeClr val="bg1"/>
                  </a:solidFill>
                </a:endParaRPr>
              </a:p>
              <a:p>
                <a:endParaRPr lang="tr-TR" dirty="0">
                  <a:solidFill>
                    <a:schemeClr val="bg1"/>
                  </a:solidFill>
                </a:endParaRPr>
              </a:p>
              <a:p>
                <a:endParaRPr lang="tr-TR" dirty="0">
                  <a:solidFill>
                    <a:schemeClr val="bg1"/>
                  </a:solidFill>
                </a:endParaRPr>
              </a:p>
              <a:p>
                <a:endParaRPr lang="tr-TR" dirty="0">
                  <a:solidFill>
                    <a:schemeClr val="bg1"/>
                  </a:solidFill>
                </a:endParaRPr>
              </a:p>
              <a:p>
                <a:endParaRPr lang="tr-TR" b="0" dirty="0" smtClean="0">
                  <a:solidFill>
                    <a:schemeClr val="bg1"/>
                  </a:solidFill>
                </a:endParaRPr>
              </a:p>
              <a:p>
                <a:endParaRPr lang="tr-TR" dirty="0">
                  <a:solidFill>
                    <a:schemeClr val="bg1"/>
                  </a:solidFill>
                </a:endParaRPr>
              </a:p>
            </p:txBody>
          </p:sp>
        </mc:Choice>
        <mc:Fallback xmlns="">
          <p:sp>
            <p:nvSpPr>
              <p:cNvPr id="3" name="İçerik Yer Tutucusu 2"/>
              <p:cNvSpPr>
                <a:spLocks noGrp="1" noRot="1" noChangeAspect="1" noMove="1" noResize="1" noEditPoints="1" noAdjustHandles="1" noChangeArrowheads="1" noChangeShapeType="1" noTextEdit="1"/>
              </p:cNvSpPr>
              <p:nvPr>
                <p:ph idx="1"/>
              </p:nvPr>
            </p:nvSpPr>
            <p:spPr>
              <a:xfrm>
                <a:off x="1141414" y="1940393"/>
                <a:ext cx="9905998" cy="4447527"/>
              </a:xfrm>
              <a:blipFill>
                <a:blip r:embed="rId2"/>
                <a:stretch>
                  <a:fillRect l="-615" t="-685" b="-3562"/>
                </a:stretch>
              </a:blipFill>
            </p:spPr>
            <p:txBody>
              <a:bodyPr/>
              <a:lstStyle/>
              <a:p>
                <a:r>
                  <a:rPr lang="tr-TR">
                    <a:noFill/>
                  </a:rPr>
                  <a:t> </a:t>
                </a:r>
              </a:p>
            </p:txBody>
          </p:sp>
        </mc:Fallback>
      </mc:AlternateContent>
    </p:spTree>
    <p:extLst>
      <p:ext uri="{BB962C8B-B14F-4D97-AF65-F5344CB8AC3E}">
        <p14:creationId xmlns:p14="http://schemas.microsoft.com/office/powerpoint/2010/main" val="152678245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2" y="335182"/>
            <a:ext cx="9905998" cy="1478570"/>
          </a:xfrm>
        </p:spPr>
        <p:txBody>
          <a:bodyPr/>
          <a:lstStyle/>
          <a:p>
            <a:pPr algn="ctr"/>
            <a:r>
              <a:rPr lang="tr-TR" b="1" dirty="0">
                <a:solidFill>
                  <a:schemeClr val="bg1"/>
                </a:solidFill>
              </a:rPr>
              <a:t>PSO </a:t>
            </a:r>
            <a:r>
              <a:rPr lang="tr-TR" b="1" dirty="0" err="1">
                <a:solidFill>
                  <a:schemeClr val="bg1"/>
                </a:solidFill>
              </a:rPr>
              <a:t>UygulamaSı</a:t>
            </a:r>
            <a:endParaRPr lang="tr-TR" dirty="0"/>
          </a:p>
        </p:txBody>
      </p:sp>
      <p:sp>
        <p:nvSpPr>
          <p:cNvPr id="3" name="İçerik Yer Tutucusu 2"/>
          <p:cNvSpPr>
            <a:spLocks noGrp="1"/>
          </p:cNvSpPr>
          <p:nvPr>
            <p:ph idx="1"/>
          </p:nvPr>
        </p:nvSpPr>
        <p:spPr>
          <a:xfrm>
            <a:off x="1141412" y="1618421"/>
            <a:ext cx="9905999" cy="4608514"/>
          </a:xfrm>
        </p:spPr>
        <p:txBody>
          <a:bodyPr>
            <a:normAutofit/>
          </a:bodyPr>
          <a:lstStyle/>
          <a:p>
            <a:pPr marL="0" indent="0">
              <a:buNone/>
            </a:pPr>
            <a:r>
              <a:rPr lang="tr-TR" dirty="0" smtClean="0">
                <a:solidFill>
                  <a:schemeClr val="bg1"/>
                </a:solidFill>
              </a:rPr>
              <a:t>Peki eğer 0 değerine ilk etapta ulaşamazsak ne olur </a:t>
            </a:r>
            <a:r>
              <a:rPr lang="tr-TR" dirty="0" err="1" smtClean="0">
                <a:solidFill>
                  <a:schemeClr val="bg1"/>
                </a:solidFill>
              </a:rPr>
              <a:t>du</a:t>
            </a:r>
            <a:r>
              <a:rPr lang="tr-TR" dirty="0" smtClean="0">
                <a:solidFill>
                  <a:schemeClr val="bg1"/>
                </a:solidFill>
              </a:rPr>
              <a:t> ? Cevap 0 </a:t>
            </a:r>
            <a:r>
              <a:rPr lang="tr-TR" dirty="0" err="1" smtClean="0">
                <a:solidFill>
                  <a:schemeClr val="bg1"/>
                </a:solidFill>
              </a:rPr>
              <a:t>değilde</a:t>
            </a:r>
            <a:r>
              <a:rPr lang="tr-TR" dirty="0" smtClean="0">
                <a:solidFill>
                  <a:schemeClr val="bg1"/>
                </a:solidFill>
              </a:rPr>
              <a:t> 25 olduğunu farz edelim o zaman </a:t>
            </a:r>
            <a:r>
              <a:rPr lang="tr-TR" dirty="0" err="1" smtClean="0">
                <a:solidFill>
                  <a:schemeClr val="bg1"/>
                </a:solidFill>
              </a:rPr>
              <a:t>izliyeceğimiz</a:t>
            </a:r>
            <a:r>
              <a:rPr lang="tr-TR" dirty="0" smtClean="0">
                <a:solidFill>
                  <a:schemeClr val="bg1"/>
                </a:solidFill>
              </a:rPr>
              <a:t> adım şunlar olurdur.</a:t>
            </a:r>
          </a:p>
          <a:p>
            <a:pPr marL="0" indent="0">
              <a:buNone/>
            </a:pPr>
            <a:endParaRPr lang="tr-TR" dirty="0">
              <a:solidFill>
                <a:schemeClr val="bg1"/>
              </a:solidFill>
            </a:endParaRPr>
          </a:p>
          <a:p>
            <a:pPr lvl="1"/>
            <a:r>
              <a:rPr lang="tr-TR" sz="2400" dirty="0" smtClean="0">
                <a:solidFill>
                  <a:schemeClr val="bg1"/>
                </a:solidFill>
              </a:rPr>
              <a:t>12, -396,34 ve 25 </a:t>
            </a:r>
            <a:r>
              <a:rPr lang="tr-TR" sz="2400" dirty="0" err="1" smtClean="0">
                <a:solidFill>
                  <a:schemeClr val="bg1"/>
                </a:solidFill>
              </a:rPr>
              <a:t>değerlerinden,çözüm</a:t>
            </a:r>
            <a:r>
              <a:rPr lang="tr-TR" sz="2400" dirty="0" smtClean="0">
                <a:solidFill>
                  <a:schemeClr val="bg1"/>
                </a:solidFill>
              </a:rPr>
              <a:t> olan 0’a en yakın değer,12 </a:t>
            </a:r>
            <a:r>
              <a:rPr lang="tr-TR" sz="2400" dirty="0" err="1" smtClean="0">
                <a:solidFill>
                  <a:schemeClr val="bg1"/>
                </a:solidFill>
              </a:rPr>
              <a:t>olup,sonraki</a:t>
            </a:r>
            <a:r>
              <a:rPr lang="tr-TR" sz="2400" dirty="0" smtClean="0">
                <a:solidFill>
                  <a:schemeClr val="bg1"/>
                </a:solidFill>
              </a:rPr>
              <a:t> adım </a:t>
            </a:r>
            <a:r>
              <a:rPr lang="tr-TR" sz="2400" dirty="0" err="1" smtClean="0">
                <a:solidFill>
                  <a:schemeClr val="bg1"/>
                </a:solidFill>
              </a:rPr>
              <a:t>için,globalbest</a:t>
            </a:r>
            <a:r>
              <a:rPr lang="tr-TR" sz="2400" dirty="0" smtClean="0">
                <a:solidFill>
                  <a:schemeClr val="bg1"/>
                </a:solidFill>
              </a:rPr>
              <a:t>(</a:t>
            </a:r>
            <a:r>
              <a:rPr lang="tr-TR" sz="2400" dirty="0" err="1" smtClean="0">
                <a:solidFill>
                  <a:schemeClr val="bg1"/>
                </a:solidFill>
              </a:rPr>
              <a:t>gbest</a:t>
            </a:r>
            <a:r>
              <a:rPr lang="tr-TR" sz="2400" dirty="0" smtClean="0">
                <a:solidFill>
                  <a:schemeClr val="bg1"/>
                </a:solidFill>
              </a:rPr>
              <a:t>) değerli olurdu.</a:t>
            </a:r>
          </a:p>
          <a:p>
            <a:pPr lvl="1"/>
            <a:r>
              <a:rPr lang="tr-TR" sz="2400" dirty="0" smtClean="0">
                <a:solidFill>
                  <a:schemeClr val="bg1"/>
                </a:solidFill>
              </a:rPr>
              <a:t>12 değeri bulduktan sonra tüm hesaplamalarımızı tekrar yapıp çözüme en yakın veya çözüme ulaşmış değer var mı yok mu onu kontrol ederiz.</a:t>
            </a:r>
          </a:p>
          <a:p>
            <a:pPr marL="0" indent="0">
              <a:buNone/>
            </a:pPr>
            <a:endParaRPr lang="tr-TR" dirty="0" smtClean="0">
              <a:solidFill>
                <a:schemeClr val="bg1"/>
              </a:solidFill>
            </a:endParaRPr>
          </a:p>
          <a:p>
            <a:pPr marL="0" indent="0">
              <a:buNone/>
            </a:pPr>
            <a:endParaRPr lang="tr-TR" dirty="0">
              <a:solidFill>
                <a:schemeClr val="bg1"/>
              </a:solidFill>
            </a:endParaRPr>
          </a:p>
        </p:txBody>
      </p:sp>
    </p:spTree>
    <p:extLst>
      <p:ext uri="{BB962C8B-B14F-4D97-AF65-F5344CB8AC3E}">
        <p14:creationId xmlns:p14="http://schemas.microsoft.com/office/powerpoint/2010/main" val="319406101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smtClean="0">
                <a:solidFill>
                  <a:schemeClr val="bg1"/>
                </a:solidFill>
              </a:rPr>
              <a:t>Sonuç</a:t>
            </a:r>
            <a:endParaRPr lang="tr-TR" b="1" dirty="0">
              <a:solidFill>
                <a:schemeClr val="bg1"/>
              </a:solidFill>
            </a:endParaRPr>
          </a:p>
        </p:txBody>
      </p:sp>
      <p:sp>
        <p:nvSpPr>
          <p:cNvPr id="3" name="İçerik Yer Tutucusu 2"/>
          <p:cNvSpPr>
            <a:spLocks noGrp="1"/>
          </p:cNvSpPr>
          <p:nvPr>
            <p:ph idx="1"/>
          </p:nvPr>
        </p:nvSpPr>
        <p:spPr/>
        <p:txBody>
          <a:bodyPr/>
          <a:lstStyle/>
          <a:p>
            <a:r>
              <a:rPr lang="tr-TR" dirty="0">
                <a:solidFill>
                  <a:schemeClr val="bg1"/>
                </a:solidFill>
              </a:rPr>
              <a:t>PSO algoritmasını baz istasyonların en az maliyetle en uygun yerlere yerleştirilmesi, tasarımsal ürünlerin en verimli halinin belirlenmesi gibi herhangi bir optimizasyon problemine uygularken genellikle kaç </a:t>
            </a:r>
            <a:r>
              <a:rPr lang="tr-TR" dirty="0" err="1">
                <a:solidFill>
                  <a:schemeClr val="bg1"/>
                </a:solidFill>
              </a:rPr>
              <a:t>iterasyon</a:t>
            </a:r>
            <a:r>
              <a:rPr lang="tr-TR" dirty="0">
                <a:solidFill>
                  <a:schemeClr val="bg1"/>
                </a:solidFill>
              </a:rPr>
              <a:t> çalışacağını belirlemeniz gerekir. Örneğin; </a:t>
            </a:r>
            <a:r>
              <a:rPr lang="tr-TR" i="1" dirty="0">
                <a:solidFill>
                  <a:schemeClr val="bg1"/>
                </a:solidFill>
              </a:rPr>
              <a:t>“1000 </a:t>
            </a:r>
            <a:r>
              <a:rPr lang="tr-TR" i="1" dirty="0" err="1">
                <a:solidFill>
                  <a:schemeClr val="bg1"/>
                </a:solidFill>
              </a:rPr>
              <a:t>iterasyon</a:t>
            </a:r>
            <a:r>
              <a:rPr lang="tr-TR" i="1" dirty="0">
                <a:solidFill>
                  <a:schemeClr val="bg1"/>
                </a:solidFill>
              </a:rPr>
              <a:t> çalış ve bana bulduğun en iyi çözümü ver”</a:t>
            </a:r>
            <a:r>
              <a:rPr lang="tr-TR" dirty="0">
                <a:solidFill>
                  <a:schemeClr val="bg1"/>
                </a:solidFill>
              </a:rPr>
              <a:t> diyebilirsiniz. Aksi halde tam çözümü bulana kadar aramaya devam edecektir.</a:t>
            </a:r>
          </a:p>
        </p:txBody>
      </p:sp>
    </p:spTree>
    <p:extLst>
      <p:ext uri="{BB962C8B-B14F-4D97-AF65-F5344CB8AC3E}">
        <p14:creationId xmlns:p14="http://schemas.microsoft.com/office/powerpoint/2010/main" val="30560063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solidFill>
                  <a:schemeClr val="bg1"/>
                </a:solidFill>
              </a:rPr>
              <a:t>Sonuç</a:t>
            </a:r>
            <a:endParaRPr lang="tr-TR" dirty="0"/>
          </a:p>
        </p:txBody>
      </p:sp>
      <p:sp>
        <p:nvSpPr>
          <p:cNvPr id="3" name="İçerik Yer Tutucusu 2"/>
          <p:cNvSpPr>
            <a:spLocks noGrp="1"/>
          </p:cNvSpPr>
          <p:nvPr>
            <p:ph idx="1"/>
          </p:nvPr>
        </p:nvSpPr>
        <p:spPr/>
        <p:txBody>
          <a:bodyPr/>
          <a:lstStyle/>
          <a:p>
            <a:r>
              <a:rPr lang="tr-TR" dirty="0">
                <a:solidFill>
                  <a:schemeClr val="bg1"/>
                </a:solidFill>
              </a:rPr>
              <a:t>Ayrıca </a:t>
            </a:r>
            <a:r>
              <a:rPr lang="tr-TR" b="1" i="1" dirty="0">
                <a:solidFill>
                  <a:schemeClr val="bg1"/>
                </a:solidFill>
              </a:rPr>
              <a:t>PSO </a:t>
            </a:r>
            <a:r>
              <a:rPr lang="tr-TR" dirty="0">
                <a:solidFill>
                  <a:schemeClr val="bg1"/>
                </a:solidFill>
              </a:rPr>
              <a:t>algoritmasında parçacıklar en iyiyi takip etme eğiliminde olduğundan dolayı, bir süre sonra tüm parçacıkları bir yerde kümelenmiş halde çözümü arıyor olarak bulabilirsiniz. Bu durum çözümün arandığı uzayın detaylı taranması adına olumsuz bir durum oluşturur. Fakat kümelenme </a:t>
            </a:r>
            <a:r>
              <a:rPr lang="tr-TR" dirty="0" smtClean="0">
                <a:solidFill>
                  <a:schemeClr val="bg1"/>
                </a:solidFill>
              </a:rPr>
              <a:t>gerçekten </a:t>
            </a:r>
            <a:r>
              <a:rPr lang="tr-TR" dirty="0">
                <a:solidFill>
                  <a:schemeClr val="bg1"/>
                </a:solidFill>
              </a:rPr>
              <a:t>çözümün bulunduğu yerde ise çözüme de daha çabuk ulaşılacağından bir avantaj anlamına gelir.</a:t>
            </a:r>
          </a:p>
        </p:txBody>
      </p:sp>
    </p:spTree>
    <p:extLst>
      <p:ext uri="{BB962C8B-B14F-4D97-AF65-F5344CB8AC3E}">
        <p14:creationId xmlns:p14="http://schemas.microsoft.com/office/powerpoint/2010/main" val="33450089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a:solidFill>
                  <a:schemeClr val="bg1"/>
                </a:solidFill>
              </a:rPr>
              <a:t>Sonuç</a:t>
            </a:r>
            <a:endParaRPr lang="tr-TR" dirty="0"/>
          </a:p>
        </p:txBody>
      </p:sp>
      <p:sp>
        <p:nvSpPr>
          <p:cNvPr id="3" name="İçerik Yer Tutucusu 2"/>
          <p:cNvSpPr>
            <a:spLocks noGrp="1"/>
          </p:cNvSpPr>
          <p:nvPr>
            <p:ph idx="1"/>
          </p:nvPr>
        </p:nvSpPr>
        <p:spPr/>
        <p:txBody>
          <a:bodyPr/>
          <a:lstStyle/>
          <a:p>
            <a:r>
              <a:rPr lang="tr-TR" dirty="0">
                <a:solidFill>
                  <a:schemeClr val="bg1"/>
                </a:solidFill>
              </a:rPr>
              <a:t>Algoritmanın avantaj ve dezavantajlarından bahsetmek gerekirse; hatırlayacağınız üzere </a:t>
            </a:r>
            <a:r>
              <a:rPr lang="tr-TR" b="1" dirty="0" err="1">
                <a:solidFill>
                  <a:schemeClr val="bg1"/>
                </a:solidFill>
              </a:rPr>
              <a:t>gbest</a:t>
            </a:r>
            <a:r>
              <a:rPr lang="tr-TR" b="1" dirty="0">
                <a:solidFill>
                  <a:schemeClr val="bg1"/>
                </a:solidFill>
              </a:rPr>
              <a:t> </a:t>
            </a:r>
            <a:r>
              <a:rPr lang="tr-TR" dirty="0">
                <a:solidFill>
                  <a:schemeClr val="bg1"/>
                </a:solidFill>
              </a:rPr>
              <a:t>olan parçacığın değişim hızı 0 bulunmuştu. Bu durum </a:t>
            </a:r>
            <a:r>
              <a:rPr lang="tr-TR" b="1" dirty="0" err="1">
                <a:solidFill>
                  <a:schemeClr val="bg1"/>
                </a:solidFill>
              </a:rPr>
              <a:t>PSO</a:t>
            </a:r>
            <a:r>
              <a:rPr lang="tr-TR" dirty="0" err="1">
                <a:solidFill>
                  <a:schemeClr val="bg1"/>
                </a:solidFill>
              </a:rPr>
              <a:t>’nun</a:t>
            </a:r>
            <a:r>
              <a:rPr lang="tr-TR" dirty="0">
                <a:solidFill>
                  <a:schemeClr val="bg1"/>
                </a:solidFill>
              </a:rPr>
              <a:t> dezavantajlarından biridir. Çözüme en yakın olan parçacık belki de kolayca çözüme ulaşabilecek iken adeta diğer parçacıkların onu yakalayıp geçmesini beklemektedir.</a:t>
            </a:r>
          </a:p>
          <a:p>
            <a:pPr marL="0" indent="0">
              <a:buNone/>
            </a:pPr>
            <a:r>
              <a:rPr lang="tr-TR" dirty="0">
                <a:solidFill>
                  <a:schemeClr val="bg1"/>
                </a:solidFill>
              </a:rPr>
              <a:t/>
            </a:r>
            <a:br>
              <a:rPr lang="tr-TR" dirty="0">
                <a:solidFill>
                  <a:schemeClr val="bg1"/>
                </a:solidFill>
              </a:rPr>
            </a:br>
            <a:endParaRPr lang="tr-TR" dirty="0">
              <a:solidFill>
                <a:schemeClr val="bg1"/>
              </a:solidFill>
            </a:endParaRPr>
          </a:p>
        </p:txBody>
      </p:sp>
    </p:spTree>
    <p:extLst>
      <p:ext uri="{BB962C8B-B14F-4D97-AF65-F5344CB8AC3E}">
        <p14:creationId xmlns:p14="http://schemas.microsoft.com/office/powerpoint/2010/main" val="3757158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r>
              <a:rPr lang="tr-TR" dirty="0" smtClean="0"/>
              <a:t>kaynak</a:t>
            </a:r>
            <a:endParaRPr lang="tr-TR" dirty="0"/>
          </a:p>
        </p:txBody>
      </p:sp>
      <p:sp>
        <p:nvSpPr>
          <p:cNvPr id="3" name="İçerik Yer Tutucusu 2"/>
          <p:cNvSpPr>
            <a:spLocks noGrp="1"/>
          </p:cNvSpPr>
          <p:nvPr>
            <p:ph idx="1"/>
          </p:nvPr>
        </p:nvSpPr>
        <p:spPr/>
        <p:txBody>
          <a:bodyPr>
            <a:noAutofit/>
          </a:bodyPr>
          <a:lstStyle/>
          <a:p>
            <a:pPr marL="457200" lvl="1" indent="0">
              <a:buNone/>
            </a:pPr>
            <a:r>
              <a:rPr lang="tr-TR" sz="2400" dirty="0" smtClean="0">
                <a:solidFill>
                  <a:schemeClr val="bg1"/>
                </a:solidFill>
              </a:rPr>
              <a:t>1- </a:t>
            </a:r>
            <a:r>
              <a:rPr lang="tr-TR" sz="2400" dirty="0" err="1">
                <a:solidFill>
                  <a:schemeClr val="bg1"/>
                </a:solidFill>
              </a:rPr>
              <a:t>Particle</a:t>
            </a:r>
            <a:r>
              <a:rPr lang="tr-TR" sz="2400" dirty="0">
                <a:solidFill>
                  <a:schemeClr val="bg1"/>
                </a:solidFill>
              </a:rPr>
              <a:t> </a:t>
            </a:r>
            <a:r>
              <a:rPr lang="tr-TR" sz="2400" dirty="0" err="1">
                <a:solidFill>
                  <a:schemeClr val="bg1"/>
                </a:solidFill>
              </a:rPr>
              <a:t>Swarm</a:t>
            </a:r>
            <a:r>
              <a:rPr lang="tr-TR" sz="2400" dirty="0">
                <a:solidFill>
                  <a:schemeClr val="bg1"/>
                </a:solidFill>
              </a:rPr>
              <a:t> </a:t>
            </a:r>
            <a:r>
              <a:rPr lang="tr-TR" sz="2400" dirty="0" err="1">
                <a:solidFill>
                  <a:schemeClr val="bg1"/>
                </a:solidFill>
              </a:rPr>
              <a:t>Optimization</a:t>
            </a:r>
            <a:r>
              <a:rPr lang="tr-TR" sz="2400" dirty="0">
                <a:solidFill>
                  <a:schemeClr val="bg1"/>
                </a:solidFill>
              </a:rPr>
              <a:t> — James Kennedy </a:t>
            </a:r>
            <a:r>
              <a:rPr lang="tr-TR" sz="2400" dirty="0" err="1">
                <a:solidFill>
                  <a:schemeClr val="bg1"/>
                </a:solidFill>
              </a:rPr>
              <a:t>and</a:t>
            </a:r>
            <a:r>
              <a:rPr lang="tr-TR" sz="2400" dirty="0">
                <a:solidFill>
                  <a:schemeClr val="bg1"/>
                </a:solidFill>
              </a:rPr>
              <a:t> </a:t>
            </a:r>
            <a:r>
              <a:rPr lang="tr-TR" sz="2400" dirty="0" err="1">
                <a:solidFill>
                  <a:schemeClr val="bg1"/>
                </a:solidFill>
              </a:rPr>
              <a:t>Russell</a:t>
            </a:r>
            <a:r>
              <a:rPr lang="tr-TR" sz="2400" dirty="0">
                <a:solidFill>
                  <a:schemeClr val="bg1"/>
                </a:solidFill>
              </a:rPr>
              <a:t> </a:t>
            </a:r>
            <a:r>
              <a:rPr lang="tr-TR" sz="2400" dirty="0" err="1">
                <a:solidFill>
                  <a:schemeClr val="bg1"/>
                </a:solidFill>
              </a:rPr>
              <a:t>Eberhart</a:t>
            </a:r>
            <a:endParaRPr lang="tr-TR" sz="2400" dirty="0">
              <a:solidFill>
                <a:schemeClr val="bg1"/>
              </a:solidFill>
            </a:endParaRPr>
          </a:p>
          <a:p>
            <a:pPr marL="457200" lvl="1" indent="0">
              <a:buNone/>
            </a:pPr>
            <a:r>
              <a:rPr lang="tr-TR" sz="2400" dirty="0">
                <a:solidFill>
                  <a:schemeClr val="bg1"/>
                </a:solidFill>
              </a:rPr>
              <a:t>2- </a:t>
            </a:r>
            <a:r>
              <a:rPr lang="tr-TR" sz="2400" dirty="0" err="1">
                <a:solidFill>
                  <a:schemeClr val="bg1"/>
                </a:solidFill>
              </a:rPr>
              <a:t>Particle</a:t>
            </a:r>
            <a:r>
              <a:rPr lang="tr-TR" sz="2400" dirty="0">
                <a:solidFill>
                  <a:schemeClr val="bg1"/>
                </a:solidFill>
              </a:rPr>
              <a:t> </a:t>
            </a:r>
            <a:r>
              <a:rPr lang="tr-TR" sz="2400" dirty="0" err="1">
                <a:solidFill>
                  <a:schemeClr val="bg1"/>
                </a:solidFill>
              </a:rPr>
              <a:t>Swarm</a:t>
            </a:r>
            <a:r>
              <a:rPr lang="tr-TR" sz="2400" dirty="0">
                <a:solidFill>
                  <a:schemeClr val="bg1"/>
                </a:solidFill>
              </a:rPr>
              <a:t> </a:t>
            </a:r>
            <a:r>
              <a:rPr lang="tr-TR" sz="2400" dirty="0" err="1">
                <a:solidFill>
                  <a:schemeClr val="bg1"/>
                </a:solidFill>
              </a:rPr>
              <a:t>Optimization</a:t>
            </a:r>
            <a:r>
              <a:rPr lang="tr-TR" sz="2400" dirty="0">
                <a:solidFill>
                  <a:schemeClr val="bg1"/>
                </a:solidFill>
              </a:rPr>
              <a:t> — </a:t>
            </a:r>
            <a:r>
              <a:rPr lang="tr-TR" sz="2400" dirty="0" err="1">
                <a:solidFill>
                  <a:schemeClr val="bg1"/>
                </a:solidFill>
              </a:rPr>
              <a:t>Scholarpedia</a:t>
            </a:r>
            <a:endParaRPr lang="tr-TR" sz="2400" dirty="0">
              <a:solidFill>
                <a:schemeClr val="bg1"/>
              </a:solidFill>
            </a:endParaRPr>
          </a:p>
          <a:p>
            <a:pPr marL="457200" lvl="1" indent="0">
              <a:buNone/>
            </a:pPr>
            <a:r>
              <a:rPr lang="tr-TR" sz="2400" dirty="0">
                <a:solidFill>
                  <a:schemeClr val="bg1"/>
                </a:solidFill>
              </a:rPr>
              <a:t>3- </a:t>
            </a:r>
            <a:r>
              <a:rPr lang="tr-TR" sz="2400" dirty="0" err="1">
                <a:solidFill>
                  <a:schemeClr val="bg1"/>
                </a:solidFill>
              </a:rPr>
              <a:t>Particle</a:t>
            </a:r>
            <a:r>
              <a:rPr lang="tr-TR" sz="2400" dirty="0">
                <a:solidFill>
                  <a:schemeClr val="bg1"/>
                </a:solidFill>
              </a:rPr>
              <a:t> </a:t>
            </a:r>
            <a:r>
              <a:rPr lang="tr-TR" sz="2400" dirty="0" err="1">
                <a:solidFill>
                  <a:schemeClr val="bg1"/>
                </a:solidFill>
              </a:rPr>
              <a:t>Swarm</a:t>
            </a:r>
            <a:r>
              <a:rPr lang="tr-TR" sz="2400" dirty="0">
                <a:solidFill>
                  <a:schemeClr val="bg1"/>
                </a:solidFill>
              </a:rPr>
              <a:t> </a:t>
            </a:r>
            <a:r>
              <a:rPr lang="tr-TR" sz="2400" dirty="0" err="1">
                <a:solidFill>
                  <a:schemeClr val="bg1"/>
                </a:solidFill>
              </a:rPr>
              <a:t>Optimization</a:t>
            </a:r>
            <a:r>
              <a:rPr lang="tr-TR" sz="2400" dirty="0">
                <a:solidFill>
                  <a:schemeClr val="bg1"/>
                </a:solidFill>
              </a:rPr>
              <a:t> — </a:t>
            </a:r>
            <a:r>
              <a:rPr lang="tr-TR" sz="2400" dirty="0" err="1">
                <a:solidFill>
                  <a:schemeClr val="bg1"/>
                </a:solidFill>
              </a:rPr>
              <a:t>Wikipedia</a:t>
            </a:r>
            <a:endParaRPr lang="tr-TR" sz="2400" dirty="0">
              <a:solidFill>
                <a:schemeClr val="bg1"/>
              </a:solidFill>
            </a:endParaRPr>
          </a:p>
          <a:p>
            <a:pPr marL="457200" lvl="1" indent="0">
              <a:buNone/>
            </a:pPr>
            <a:r>
              <a:rPr lang="tr-TR" sz="2400" dirty="0">
                <a:solidFill>
                  <a:schemeClr val="bg1"/>
                </a:solidFill>
              </a:rPr>
              <a:t>4- PSO </a:t>
            </a:r>
            <a:r>
              <a:rPr lang="tr-TR" sz="2400" dirty="0" err="1">
                <a:solidFill>
                  <a:schemeClr val="bg1"/>
                </a:solidFill>
              </a:rPr>
              <a:t>Tutorial</a:t>
            </a:r>
            <a:r>
              <a:rPr lang="tr-TR" sz="2400" dirty="0">
                <a:solidFill>
                  <a:schemeClr val="bg1"/>
                </a:solidFill>
              </a:rPr>
              <a:t> — SwarmIntelligence.org</a:t>
            </a:r>
          </a:p>
          <a:p>
            <a:pPr marL="457200" lvl="1" indent="0">
              <a:buNone/>
            </a:pPr>
            <a:r>
              <a:rPr lang="tr-TR" sz="2400" dirty="0" smtClean="0">
                <a:solidFill>
                  <a:schemeClr val="bg1"/>
                </a:solidFill>
              </a:rPr>
              <a:t>5- https</a:t>
            </a:r>
            <a:r>
              <a:rPr lang="tr-TR" sz="2400" dirty="0">
                <a:solidFill>
                  <a:schemeClr val="bg1"/>
                </a:solidFill>
              </a:rPr>
              <a:t>://pypi.org/project/pyswarms/</a:t>
            </a:r>
          </a:p>
        </p:txBody>
      </p:sp>
      <p:sp>
        <p:nvSpPr>
          <p:cNvPr id="5" name="Unvan 1"/>
          <p:cNvSpPr txBox="1">
            <a:spLocks/>
          </p:cNvSpPr>
          <p:nvPr/>
        </p:nvSpPr>
        <p:spPr>
          <a:xfrm>
            <a:off x="1293813" y="770918"/>
            <a:ext cx="9905998"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tr-TR" b="1" dirty="0" smtClean="0">
                <a:solidFill>
                  <a:schemeClr val="bg1"/>
                </a:solidFill>
              </a:rPr>
              <a:t>KAYNAKÇA</a:t>
            </a:r>
            <a:endParaRPr lang="tr-TR" dirty="0"/>
          </a:p>
        </p:txBody>
      </p:sp>
    </p:spTree>
    <p:extLst>
      <p:ext uri="{BB962C8B-B14F-4D97-AF65-F5344CB8AC3E}">
        <p14:creationId xmlns:p14="http://schemas.microsoft.com/office/powerpoint/2010/main" val="29668574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smtClean="0">
                <a:solidFill>
                  <a:schemeClr val="bg1"/>
                </a:solidFill>
              </a:rPr>
              <a:t>Konu başlıkları</a:t>
            </a:r>
            <a:endParaRPr lang="tr-TR" b="1" dirty="0">
              <a:solidFill>
                <a:schemeClr val="bg1"/>
              </a:solidFill>
            </a:endParaRPr>
          </a:p>
        </p:txBody>
      </p:sp>
      <p:sp>
        <p:nvSpPr>
          <p:cNvPr id="3" name="İçerik Yer Tutucusu 2"/>
          <p:cNvSpPr>
            <a:spLocks noGrp="1"/>
          </p:cNvSpPr>
          <p:nvPr>
            <p:ph idx="1"/>
          </p:nvPr>
        </p:nvSpPr>
        <p:spPr/>
        <p:txBody>
          <a:bodyPr/>
          <a:lstStyle/>
          <a:p>
            <a:pPr>
              <a:buFont typeface="Wingdings" panose="05000000000000000000" pitchFamily="2" charset="2"/>
              <a:buChar char="Ø"/>
            </a:pPr>
            <a:r>
              <a:rPr lang="tr-TR" dirty="0" smtClean="0">
                <a:solidFill>
                  <a:schemeClr val="bg1"/>
                </a:solidFill>
              </a:rPr>
              <a:t>PSO (</a:t>
            </a:r>
            <a:r>
              <a:rPr lang="tr-TR" dirty="0" err="1" smtClean="0">
                <a:solidFill>
                  <a:schemeClr val="bg1"/>
                </a:solidFill>
              </a:rPr>
              <a:t>Particle</a:t>
            </a:r>
            <a:r>
              <a:rPr lang="tr-TR" dirty="0" smtClean="0">
                <a:solidFill>
                  <a:schemeClr val="bg1"/>
                </a:solidFill>
              </a:rPr>
              <a:t> </a:t>
            </a:r>
            <a:r>
              <a:rPr lang="tr-TR" dirty="0" err="1" smtClean="0">
                <a:solidFill>
                  <a:schemeClr val="bg1"/>
                </a:solidFill>
              </a:rPr>
              <a:t>Swarm</a:t>
            </a:r>
            <a:r>
              <a:rPr lang="tr-TR" dirty="0" smtClean="0">
                <a:solidFill>
                  <a:schemeClr val="bg1"/>
                </a:solidFill>
              </a:rPr>
              <a:t> </a:t>
            </a:r>
            <a:r>
              <a:rPr lang="tr-TR" dirty="0" err="1" smtClean="0">
                <a:solidFill>
                  <a:schemeClr val="bg1"/>
                </a:solidFill>
              </a:rPr>
              <a:t>Optimization</a:t>
            </a:r>
            <a:r>
              <a:rPr lang="tr-TR" dirty="0" smtClean="0">
                <a:solidFill>
                  <a:schemeClr val="bg1"/>
                </a:solidFill>
              </a:rPr>
              <a:t>) Nedir ?</a:t>
            </a:r>
          </a:p>
          <a:p>
            <a:pPr>
              <a:buFont typeface="Wingdings" panose="05000000000000000000" pitchFamily="2" charset="2"/>
              <a:buChar char="Ø"/>
            </a:pPr>
            <a:r>
              <a:rPr lang="tr-TR" dirty="0" err="1" smtClean="0">
                <a:solidFill>
                  <a:schemeClr val="bg1"/>
                </a:solidFill>
              </a:rPr>
              <a:t>Parçaçık</a:t>
            </a:r>
            <a:endParaRPr lang="tr-TR" dirty="0" smtClean="0">
              <a:solidFill>
                <a:schemeClr val="bg1"/>
              </a:solidFill>
            </a:endParaRPr>
          </a:p>
          <a:p>
            <a:pPr>
              <a:buFont typeface="Wingdings" panose="05000000000000000000" pitchFamily="2" charset="2"/>
              <a:buChar char="Ø"/>
            </a:pPr>
            <a:r>
              <a:rPr lang="tr-TR" dirty="0" smtClean="0">
                <a:solidFill>
                  <a:schemeClr val="bg1"/>
                </a:solidFill>
              </a:rPr>
              <a:t>Sürü</a:t>
            </a:r>
          </a:p>
          <a:p>
            <a:pPr>
              <a:buFont typeface="Wingdings" panose="05000000000000000000" pitchFamily="2" charset="2"/>
              <a:buChar char="Ø"/>
            </a:pPr>
            <a:r>
              <a:rPr lang="tr-TR" dirty="0" smtClean="0">
                <a:solidFill>
                  <a:schemeClr val="bg1"/>
                </a:solidFill>
              </a:rPr>
              <a:t>Bireyler Arasındaki Bilgi Paylaşımı</a:t>
            </a:r>
            <a:endParaRPr lang="tr-TR" dirty="0">
              <a:solidFill>
                <a:schemeClr val="bg1"/>
              </a:solidFill>
            </a:endParaRPr>
          </a:p>
        </p:txBody>
      </p:sp>
      <p:pic>
        <p:nvPicPr>
          <p:cNvPr id="6" name="Resi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561" y="2249487"/>
            <a:ext cx="3751300" cy="28134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546498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4" y="167757"/>
            <a:ext cx="9905998" cy="1478570"/>
          </a:xfrm>
        </p:spPr>
        <p:txBody>
          <a:bodyPr/>
          <a:lstStyle/>
          <a:p>
            <a:pPr algn="ctr"/>
            <a:r>
              <a:rPr lang="tr-TR" b="1" dirty="0" err="1" smtClean="0">
                <a:solidFill>
                  <a:schemeClr val="bg1"/>
                </a:solidFill>
              </a:rPr>
              <a:t>Pso</a:t>
            </a:r>
            <a:r>
              <a:rPr lang="tr-TR" b="1" dirty="0" smtClean="0">
                <a:solidFill>
                  <a:schemeClr val="bg1"/>
                </a:solidFill>
              </a:rPr>
              <a:t> nedir ?</a:t>
            </a:r>
            <a:endParaRPr lang="tr-TR" b="1" dirty="0">
              <a:solidFill>
                <a:schemeClr val="bg1"/>
              </a:solidFill>
            </a:endParaRPr>
          </a:p>
        </p:txBody>
      </p:sp>
      <p:sp>
        <p:nvSpPr>
          <p:cNvPr id="3" name="İçerik Yer Tutucusu 2"/>
          <p:cNvSpPr>
            <a:spLocks noGrp="1"/>
          </p:cNvSpPr>
          <p:nvPr>
            <p:ph idx="1"/>
          </p:nvPr>
        </p:nvSpPr>
        <p:spPr>
          <a:xfrm>
            <a:off x="1141415" y="1386603"/>
            <a:ext cx="4486653" cy="4975560"/>
          </a:xfrm>
        </p:spPr>
        <p:txBody>
          <a:bodyPr>
            <a:normAutofit fontScale="92500"/>
          </a:bodyPr>
          <a:lstStyle/>
          <a:p>
            <a:r>
              <a:rPr lang="tr-TR" dirty="0">
                <a:solidFill>
                  <a:schemeClr val="bg1"/>
                </a:solidFill>
              </a:rPr>
              <a:t>Parçacık Sürü Optimizasyonu, sürü halinde hareket eden bazı hayvanların yiyecek bulmak gibi temel ihtiyaçlarını giderirken sergiledikleri hareketlerin, sürüdeki diğer bireyleri etkilediğinin ve sürünün amacına daha kolay ulaştığının gözlemlenmesinden esinlenilerek Dr. Kennedy ve Dr. </a:t>
            </a:r>
            <a:r>
              <a:rPr lang="tr-TR" dirty="0" err="1">
                <a:solidFill>
                  <a:schemeClr val="bg1"/>
                </a:solidFill>
              </a:rPr>
              <a:t>Eberhart</a:t>
            </a:r>
            <a:r>
              <a:rPr lang="tr-TR" dirty="0">
                <a:solidFill>
                  <a:schemeClr val="bg1"/>
                </a:solidFill>
              </a:rPr>
              <a:t> tarafından 1995 yılında geliştirilmiş bir optimizasyon algoritmasıdır.</a:t>
            </a: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033" y="1994056"/>
            <a:ext cx="5829361" cy="297718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5027316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err="1">
                <a:solidFill>
                  <a:schemeClr val="bg1"/>
                </a:solidFill>
              </a:rPr>
              <a:t>Pso</a:t>
            </a:r>
            <a:r>
              <a:rPr lang="tr-TR" b="1" dirty="0">
                <a:solidFill>
                  <a:schemeClr val="bg1"/>
                </a:solidFill>
              </a:rPr>
              <a:t> nedir ?</a:t>
            </a:r>
            <a:endParaRPr lang="tr-TR" dirty="0"/>
          </a:p>
        </p:txBody>
      </p:sp>
      <p:sp>
        <p:nvSpPr>
          <p:cNvPr id="3" name="İçerik Yer Tutucusu 2"/>
          <p:cNvSpPr>
            <a:spLocks noGrp="1"/>
          </p:cNvSpPr>
          <p:nvPr>
            <p:ph idx="1"/>
          </p:nvPr>
        </p:nvSpPr>
        <p:spPr>
          <a:xfrm>
            <a:off x="1141412" y="2249487"/>
            <a:ext cx="7049551" cy="3541714"/>
          </a:xfrm>
        </p:spPr>
        <p:txBody>
          <a:bodyPr>
            <a:normAutofit fontScale="92500" lnSpcReduction="10000"/>
          </a:bodyPr>
          <a:lstStyle/>
          <a:p>
            <a:r>
              <a:rPr lang="tr-TR" dirty="0" err="1">
                <a:solidFill>
                  <a:schemeClr val="bg1"/>
                </a:solidFill>
              </a:rPr>
              <a:t>PSO’da</a:t>
            </a:r>
            <a:r>
              <a:rPr lang="tr-TR" dirty="0">
                <a:solidFill>
                  <a:schemeClr val="bg1"/>
                </a:solidFill>
              </a:rPr>
              <a:t> çözümü bulmak adına arama yapan her bir bireye </a:t>
            </a:r>
            <a:r>
              <a:rPr lang="tr-TR" dirty="0" smtClean="0">
                <a:solidFill>
                  <a:schemeClr val="bg1"/>
                </a:solidFill>
              </a:rPr>
              <a:t>parçacık(</a:t>
            </a:r>
            <a:r>
              <a:rPr lang="tr-TR" dirty="0" err="1" smtClean="0">
                <a:solidFill>
                  <a:schemeClr val="bg1"/>
                </a:solidFill>
              </a:rPr>
              <a:t>particle</a:t>
            </a:r>
            <a:r>
              <a:rPr lang="tr-TR" dirty="0" smtClean="0">
                <a:solidFill>
                  <a:schemeClr val="bg1"/>
                </a:solidFill>
              </a:rPr>
              <a:t>) </a:t>
            </a:r>
            <a:r>
              <a:rPr lang="tr-TR" dirty="0">
                <a:solidFill>
                  <a:schemeClr val="bg1"/>
                </a:solidFill>
              </a:rPr>
              <a:t>adı </a:t>
            </a:r>
            <a:r>
              <a:rPr lang="tr-TR" dirty="0" smtClean="0">
                <a:solidFill>
                  <a:schemeClr val="bg1"/>
                </a:solidFill>
              </a:rPr>
              <a:t>verilir.</a:t>
            </a:r>
          </a:p>
          <a:p>
            <a:r>
              <a:rPr lang="tr-TR" dirty="0" smtClean="0">
                <a:solidFill>
                  <a:schemeClr val="bg1"/>
                </a:solidFill>
              </a:rPr>
              <a:t>Parçacıkların </a:t>
            </a:r>
            <a:r>
              <a:rPr lang="tr-TR" dirty="0">
                <a:solidFill>
                  <a:schemeClr val="bg1"/>
                </a:solidFill>
              </a:rPr>
              <a:t>bulunduğu popülasyona ise </a:t>
            </a:r>
            <a:r>
              <a:rPr lang="tr-TR" dirty="0" smtClean="0">
                <a:solidFill>
                  <a:schemeClr val="bg1"/>
                </a:solidFill>
              </a:rPr>
              <a:t>sürü(</a:t>
            </a:r>
            <a:r>
              <a:rPr lang="tr-TR" dirty="0" err="1" smtClean="0">
                <a:solidFill>
                  <a:schemeClr val="bg1"/>
                </a:solidFill>
              </a:rPr>
              <a:t>swarm</a:t>
            </a:r>
            <a:r>
              <a:rPr lang="tr-TR" dirty="0" smtClean="0">
                <a:solidFill>
                  <a:schemeClr val="bg1"/>
                </a:solidFill>
              </a:rPr>
              <a:t>) </a:t>
            </a:r>
            <a:r>
              <a:rPr lang="tr-TR" dirty="0">
                <a:solidFill>
                  <a:schemeClr val="bg1"/>
                </a:solidFill>
              </a:rPr>
              <a:t>adı verilir</a:t>
            </a:r>
            <a:r>
              <a:rPr lang="tr-TR" dirty="0" smtClean="0">
                <a:solidFill>
                  <a:schemeClr val="bg1"/>
                </a:solidFill>
              </a:rPr>
              <a:t>.</a:t>
            </a:r>
          </a:p>
          <a:p>
            <a:r>
              <a:rPr lang="tr-TR" dirty="0" smtClean="0">
                <a:solidFill>
                  <a:schemeClr val="bg1"/>
                </a:solidFill>
              </a:rPr>
              <a:t>Her parçacık önceki deneyimlerinden de yararlanarak sürüdeki en iyi pozisyonu bulmaya çalışır</a:t>
            </a:r>
          </a:p>
          <a:p>
            <a:r>
              <a:rPr lang="tr-TR" dirty="0" err="1" smtClean="0">
                <a:solidFill>
                  <a:schemeClr val="bg1"/>
                </a:solidFill>
              </a:rPr>
              <a:t>PSO,sürüdeki</a:t>
            </a:r>
            <a:r>
              <a:rPr lang="tr-TR" dirty="0" smtClean="0">
                <a:solidFill>
                  <a:schemeClr val="bg1"/>
                </a:solidFill>
              </a:rPr>
              <a:t> diğer bireylerin </a:t>
            </a:r>
            <a:r>
              <a:rPr lang="tr-TR" dirty="0" err="1" smtClean="0">
                <a:solidFill>
                  <a:schemeClr val="bg1"/>
                </a:solidFill>
              </a:rPr>
              <a:t>pozisyonunu,en</a:t>
            </a:r>
            <a:r>
              <a:rPr lang="tr-TR" dirty="0" smtClean="0">
                <a:solidFill>
                  <a:schemeClr val="bg1"/>
                </a:solidFill>
              </a:rPr>
              <a:t>  iyi pozisyona sahip bireyin pozisyonuna yaklaştırmaya çalışır.</a:t>
            </a:r>
          </a:p>
          <a:p>
            <a:endParaRPr lang="tr-TR" dirty="0" smtClean="0">
              <a:solidFill>
                <a:schemeClr val="bg1"/>
              </a:solidFill>
            </a:endParaRPr>
          </a:p>
          <a:p>
            <a:endParaRPr lang="tr-TR" dirty="0">
              <a:solidFill>
                <a:schemeClr val="bg1"/>
              </a:solidFill>
            </a:endParaRPr>
          </a:p>
        </p:txBody>
      </p:sp>
      <p:pic>
        <p:nvPicPr>
          <p:cNvPr id="4" name="Resi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507" y="2249487"/>
            <a:ext cx="3636808" cy="2871563"/>
          </a:xfrm>
          <a:prstGeom prst="ellipse">
            <a:avLst/>
          </a:prstGeom>
          <a:ln>
            <a:noFill/>
          </a:ln>
          <a:effectLst>
            <a:softEdge rad="112500"/>
          </a:effectLst>
        </p:spPr>
      </p:pic>
    </p:spTree>
    <p:extLst>
      <p:ext uri="{BB962C8B-B14F-4D97-AF65-F5344CB8AC3E}">
        <p14:creationId xmlns:p14="http://schemas.microsoft.com/office/powerpoint/2010/main" val="23339395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lstStyle/>
          <a:p>
            <a:pPr algn="ctr"/>
            <a:r>
              <a:rPr lang="tr-TR" b="1" dirty="0" err="1">
                <a:solidFill>
                  <a:schemeClr val="bg1"/>
                </a:solidFill>
              </a:rPr>
              <a:t>Pso</a:t>
            </a:r>
            <a:r>
              <a:rPr lang="tr-TR" b="1" dirty="0">
                <a:solidFill>
                  <a:schemeClr val="bg1"/>
                </a:solidFill>
              </a:rPr>
              <a:t> nedir ?</a:t>
            </a:r>
            <a:endParaRPr lang="tr-TR" dirty="0"/>
          </a:p>
        </p:txBody>
      </p:sp>
      <p:sp>
        <p:nvSpPr>
          <p:cNvPr id="3" name="İçerik Yer Tutucusu 2"/>
          <p:cNvSpPr>
            <a:spLocks noGrp="1"/>
          </p:cNvSpPr>
          <p:nvPr>
            <p:ph idx="1"/>
          </p:nvPr>
        </p:nvSpPr>
        <p:spPr>
          <a:xfrm>
            <a:off x="5731930" y="1955420"/>
            <a:ext cx="5534341" cy="4432501"/>
          </a:xfrm>
        </p:spPr>
        <p:txBody>
          <a:bodyPr>
            <a:normAutofit/>
          </a:bodyPr>
          <a:lstStyle/>
          <a:p>
            <a:r>
              <a:rPr lang="tr-TR" dirty="0" err="1" smtClean="0">
                <a:solidFill>
                  <a:schemeClr val="bg1"/>
                </a:solidFill>
              </a:rPr>
              <a:t>PSO,Sipariş</a:t>
            </a:r>
            <a:r>
              <a:rPr lang="tr-TR" dirty="0" smtClean="0">
                <a:solidFill>
                  <a:schemeClr val="bg1"/>
                </a:solidFill>
              </a:rPr>
              <a:t> miktarı </a:t>
            </a:r>
            <a:r>
              <a:rPr lang="tr-TR" dirty="0" err="1" smtClean="0">
                <a:solidFill>
                  <a:schemeClr val="bg1"/>
                </a:solidFill>
              </a:rPr>
              <a:t>belirleme,çizelgeleme</a:t>
            </a:r>
            <a:r>
              <a:rPr lang="tr-TR" dirty="0" smtClean="0">
                <a:solidFill>
                  <a:schemeClr val="bg1"/>
                </a:solidFill>
              </a:rPr>
              <a:t> </a:t>
            </a:r>
            <a:r>
              <a:rPr lang="tr-TR" dirty="0" err="1" smtClean="0">
                <a:solidFill>
                  <a:schemeClr val="bg1"/>
                </a:solidFill>
              </a:rPr>
              <a:t>problemleri,güç</a:t>
            </a:r>
            <a:r>
              <a:rPr lang="tr-TR" dirty="0" smtClean="0">
                <a:solidFill>
                  <a:schemeClr val="bg1"/>
                </a:solidFill>
              </a:rPr>
              <a:t> ve voltaj </a:t>
            </a:r>
            <a:r>
              <a:rPr lang="tr-TR" dirty="0" err="1" smtClean="0">
                <a:solidFill>
                  <a:schemeClr val="bg1"/>
                </a:solidFill>
              </a:rPr>
              <a:t>kontrolü,motor</a:t>
            </a:r>
            <a:r>
              <a:rPr lang="tr-TR" dirty="0" smtClean="0">
                <a:solidFill>
                  <a:schemeClr val="bg1"/>
                </a:solidFill>
              </a:rPr>
              <a:t> parametrelerini </a:t>
            </a:r>
            <a:r>
              <a:rPr lang="tr-TR" dirty="0" err="1" smtClean="0">
                <a:solidFill>
                  <a:schemeClr val="bg1"/>
                </a:solidFill>
              </a:rPr>
              <a:t>belirleme,tedarik</a:t>
            </a:r>
            <a:r>
              <a:rPr lang="tr-TR" dirty="0" smtClean="0">
                <a:solidFill>
                  <a:schemeClr val="bg1"/>
                </a:solidFill>
              </a:rPr>
              <a:t> seçimi ve sıralama problemleri gibi bir çok optimizasyon problemlerinde başarı ile kullanılmıştır.(Wilke,2005)</a:t>
            </a:r>
          </a:p>
          <a:p>
            <a:r>
              <a:rPr lang="tr-TR" dirty="0" smtClean="0">
                <a:solidFill>
                  <a:schemeClr val="bg1"/>
                </a:solidFill>
              </a:rPr>
              <a:t>Baz istasyonlarının nereye kurulacağı çözümünde de kullanılmaktadır.</a:t>
            </a:r>
            <a:endParaRPr lang="tr-TR" dirty="0">
              <a:solidFill>
                <a:schemeClr val="bg1"/>
              </a:solidFill>
            </a:endParaRPr>
          </a:p>
        </p:txBody>
      </p:sp>
      <p:pic>
        <p:nvPicPr>
          <p:cNvPr id="5" name="Resi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3508" y="2097087"/>
            <a:ext cx="3631842" cy="36318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16408285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2" y="-408410"/>
            <a:ext cx="9905998" cy="1478570"/>
          </a:xfrm>
        </p:spPr>
        <p:txBody>
          <a:bodyPr/>
          <a:lstStyle/>
          <a:p>
            <a:pPr algn="ctr"/>
            <a:r>
              <a:rPr lang="tr-TR" b="1" dirty="0" smtClean="0">
                <a:solidFill>
                  <a:schemeClr val="bg1"/>
                </a:solidFill>
              </a:rPr>
              <a:t>PSO Akış Diyagramı</a:t>
            </a:r>
            <a:endParaRPr lang="tr-TR" b="1" dirty="0">
              <a:solidFill>
                <a:schemeClr val="bg1"/>
              </a:solidFill>
            </a:endParaRPr>
          </a:p>
        </p:txBody>
      </p:sp>
      <p:sp>
        <p:nvSpPr>
          <p:cNvPr id="6" name="Dikdörtgen 5"/>
          <p:cNvSpPr/>
          <p:nvPr/>
        </p:nvSpPr>
        <p:spPr>
          <a:xfrm>
            <a:off x="5692657" y="1941017"/>
            <a:ext cx="5354753" cy="3022869"/>
          </a:xfrm>
          <a:prstGeom prst="rect">
            <a:avLst/>
          </a:prstGeom>
          <a:effectLst>
            <a:outerShdw blurRad="50800" dist="38100" dir="2700000" algn="tl" rotWithShape="0">
              <a:prstClr val="black">
                <a:alpha val="40000"/>
              </a:prstClr>
            </a:outerShdw>
          </a:effectLst>
        </p:spPr>
        <p:style>
          <a:lnRef idx="2">
            <a:schemeClr val="accent5"/>
          </a:lnRef>
          <a:fillRef idx="1">
            <a:schemeClr val="lt1"/>
          </a:fillRef>
          <a:effectRef idx="0">
            <a:schemeClr val="accent5"/>
          </a:effectRef>
          <a:fontRef idx="minor">
            <a:schemeClr val="dk1"/>
          </a:fontRef>
        </p:style>
        <p:txBody>
          <a:bodyPr rtlCol="0" anchor="ctr"/>
          <a:lstStyle/>
          <a:p>
            <a:r>
              <a:rPr lang="tr-TR" dirty="0">
                <a:solidFill>
                  <a:schemeClr val="bg1"/>
                </a:solidFill>
              </a:rPr>
              <a:t>Durdurma kriter 2 şekilde </a:t>
            </a:r>
            <a:r>
              <a:rPr lang="tr-TR" dirty="0" smtClean="0">
                <a:solidFill>
                  <a:schemeClr val="bg1"/>
                </a:solidFill>
              </a:rPr>
              <a:t>gerçekleşir; </a:t>
            </a:r>
            <a:r>
              <a:rPr lang="tr-TR" dirty="0">
                <a:solidFill>
                  <a:schemeClr val="bg1"/>
                </a:solidFill>
              </a:rPr>
              <a:t>ya çözüme kavuşulmuştur veya belirlenen </a:t>
            </a:r>
            <a:r>
              <a:rPr lang="tr-TR" dirty="0" err="1">
                <a:solidFill>
                  <a:schemeClr val="bg1"/>
                </a:solidFill>
              </a:rPr>
              <a:t>iterasyon</a:t>
            </a:r>
            <a:r>
              <a:rPr lang="tr-TR" dirty="0">
                <a:solidFill>
                  <a:schemeClr val="bg1"/>
                </a:solidFill>
              </a:rPr>
              <a:t> sayına ulaşılmıştır</a:t>
            </a:r>
            <a:r>
              <a:rPr lang="tr-TR" dirty="0" smtClean="0">
                <a:solidFill>
                  <a:schemeClr val="bg1"/>
                </a:solidFill>
              </a:rPr>
              <a:t>.</a:t>
            </a:r>
          </a:p>
          <a:p>
            <a:endParaRPr lang="tr-TR" dirty="0">
              <a:solidFill>
                <a:schemeClr val="bg1"/>
              </a:solidFill>
            </a:endParaRPr>
          </a:p>
          <a:p>
            <a:r>
              <a:rPr lang="tr-TR" b="1" i="1" u="sng" dirty="0" err="1">
                <a:solidFill>
                  <a:schemeClr val="bg1"/>
                </a:solidFill>
              </a:rPr>
              <a:t>İterasyon</a:t>
            </a:r>
            <a:r>
              <a:rPr lang="tr-TR" b="1" i="1" u="sng" dirty="0">
                <a:solidFill>
                  <a:schemeClr val="bg1"/>
                </a:solidFill>
              </a:rPr>
              <a:t>;</a:t>
            </a:r>
          </a:p>
          <a:p>
            <a:r>
              <a:rPr lang="tr-TR" dirty="0">
                <a:solidFill>
                  <a:schemeClr val="bg1"/>
                </a:solidFill>
              </a:rPr>
              <a:t>Kelime anlamı </a:t>
            </a:r>
            <a:r>
              <a:rPr lang="tr-TR" dirty="0" err="1">
                <a:solidFill>
                  <a:schemeClr val="bg1"/>
                </a:solidFill>
              </a:rPr>
              <a:t>tekerrür,tekrarlama,yineleme</a:t>
            </a:r>
            <a:r>
              <a:rPr lang="tr-TR" dirty="0">
                <a:solidFill>
                  <a:schemeClr val="bg1"/>
                </a:solidFill>
              </a:rPr>
              <a:t> ve mükerrer </a:t>
            </a:r>
            <a:r>
              <a:rPr lang="tr-TR" dirty="0" err="1">
                <a:solidFill>
                  <a:schemeClr val="bg1"/>
                </a:solidFill>
              </a:rPr>
              <a:t>icra,ardışık</a:t>
            </a:r>
            <a:r>
              <a:rPr lang="tr-TR" dirty="0">
                <a:solidFill>
                  <a:schemeClr val="bg1"/>
                </a:solidFill>
              </a:rPr>
              <a:t> işlem </a:t>
            </a:r>
            <a:r>
              <a:rPr lang="tr-TR" dirty="0" err="1">
                <a:solidFill>
                  <a:schemeClr val="bg1"/>
                </a:solidFill>
              </a:rPr>
              <a:t>anlamlerına</a:t>
            </a:r>
            <a:r>
              <a:rPr lang="tr-TR" dirty="0">
                <a:solidFill>
                  <a:schemeClr val="bg1"/>
                </a:solidFill>
              </a:rPr>
              <a:t> gelen </a:t>
            </a:r>
            <a:r>
              <a:rPr lang="tr-TR" dirty="0" err="1">
                <a:solidFill>
                  <a:schemeClr val="bg1"/>
                </a:solidFill>
              </a:rPr>
              <a:t>iterasyon</a:t>
            </a:r>
            <a:r>
              <a:rPr lang="tr-TR" dirty="0">
                <a:solidFill>
                  <a:schemeClr val="bg1"/>
                </a:solidFill>
              </a:rPr>
              <a:t> (</a:t>
            </a:r>
            <a:r>
              <a:rPr lang="tr-TR" dirty="0" err="1">
                <a:solidFill>
                  <a:schemeClr val="bg1"/>
                </a:solidFill>
              </a:rPr>
              <a:t>iteration</a:t>
            </a:r>
            <a:r>
              <a:rPr lang="tr-TR" dirty="0">
                <a:solidFill>
                  <a:schemeClr val="bg1"/>
                </a:solidFill>
              </a:rPr>
              <a:t>),programlamada kod blokları yazılırken dizi elemanlarının teker teker yazılması yerine çeşitli döngüler </a:t>
            </a:r>
            <a:r>
              <a:rPr lang="tr-TR" dirty="0" smtClean="0">
                <a:solidFill>
                  <a:schemeClr val="bg1"/>
                </a:solidFill>
              </a:rPr>
              <a:t>kullanarak </a:t>
            </a:r>
            <a:r>
              <a:rPr lang="tr-TR" dirty="0">
                <a:solidFill>
                  <a:schemeClr val="bg1"/>
                </a:solidFill>
              </a:rPr>
              <a:t>yazılmasıdır.</a:t>
            </a:r>
          </a:p>
        </p:txBody>
      </p:sp>
      <p:pic>
        <p:nvPicPr>
          <p:cNvPr id="4" name="Resim 3"/>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Lst>
          </a:blip>
          <a:srcRect l="12156" r="53696"/>
          <a:stretch/>
        </p:blipFill>
        <p:spPr>
          <a:xfrm>
            <a:off x="1141411" y="527573"/>
            <a:ext cx="3778931" cy="6221543"/>
          </a:xfrm>
          <a:prstGeom prst="rect">
            <a:avLst/>
          </a:prstGeom>
        </p:spPr>
      </p:pic>
    </p:spTree>
    <p:extLst>
      <p:ext uri="{BB962C8B-B14F-4D97-AF65-F5344CB8AC3E}">
        <p14:creationId xmlns:p14="http://schemas.microsoft.com/office/powerpoint/2010/main" val="518712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p:txBody>
          <a:bodyPr>
            <a:normAutofit/>
          </a:bodyPr>
          <a:lstStyle/>
          <a:p>
            <a:pPr algn="ctr"/>
            <a:r>
              <a:rPr lang="tr-TR" b="1" dirty="0">
                <a:solidFill>
                  <a:schemeClr val="bg1"/>
                </a:solidFill>
              </a:rPr>
              <a:t>PSO Akış Diyagramı</a:t>
            </a:r>
            <a:endParaRPr lang="tr-TR" b="1" dirty="0"/>
          </a:p>
        </p:txBody>
      </p:sp>
      <p:sp>
        <p:nvSpPr>
          <p:cNvPr id="3" name="İçerik Yer Tutucusu 2"/>
          <p:cNvSpPr>
            <a:spLocks noGrp="1"/>
          </p:cNvSpPr>
          <p:nvPr>
            <p:ph idx="1"/>
          </p:nvPr>
        </p:nvSpPr>
        <p:spPr>
          <a:xfrm>
            <a:off x="1141413" y="1944710"/>
            <a:ext cx="9905998" cy="3872248"/>
          </a:xfrm>
        </p:spPr>
        <p:txBody>
          <a:bodyPr>
            <a:normAutofit fontScale="92500" lnSpcReduction="20000"/>
          </a:bodyPr>
          <a:lstStyle/>
          <a:p>
            <a:r>
              <a:rPr lang="tr-TR" dirty="0" err="1" smtClean="0">
                <a:solidFill>
                  <a:schemeClr val="bg1"/>
                </a:solidFill>
              </a:rPr>
              <a:t>Algoritama</a:t>
            </a:r>
            <a:r>
              <a:rPr lang="tr-TR" dirty="0" smtClean="0">
                <a:solidFill>
                  <a:schemeClr val="bg1"/>
                </a:solidFill>
              </a:rPr>
              <a:t> </a:t>
            </a:r>
            <a:r>
              <a:rPr lang="tr-TR" dirty="0" err="1" smtClean="0">
                <a:solidFill>
                  <a:schemeClr val="bg1"/>
                </a:solidFill>
              </a:rPr>
              <a:t>daki</a:t>
            </a:r>
            <a:r>
              <a:rPr lang="tr-TR" dirty="0" smtClean="0">
                <a:solidFill>
                  <a:schemeClr val="bg1"/>
                </a:solidFill>
              </a:rPr>
              <a:t> diyagramın adımlarını baz </a:t>
            </a:r>
            <a:r>
              <a:rPr lang="tr-TR" dirty="0" err="1" smtClean="0">
                <a:solidFill>
                  <a:schemeClr val="bg1"/>
                </a:solidFill>
              </a:rPr>
              <a:t>alınarak,adımlar</a:t>
            </a:r>
            <a:r>
              <a:rPr lang="tr-TR" dirty="0" smtClean="0">
                <a:solidFill>
                  <a:schemeClr val="bg1"/>
                </a:solidFill>
              </a:rPr>
              <a:t> temel olarak şöyle </a:t>
            </a:r>
            <a:r>
              <a:rPr lang="tr-TR" dirty="0" err="1" smtClean="0">
                <a:solidFill>
                  <a:schemeClr val="bg1"/>
                </a:solidFill>
              </a:rPr>
              <a:t>sıralabilir</a:t>
            </a:r>
            <a:r>
              <a:rPr lang="tr-TR" dirty="0" smtClean="0">
                <a:solidFill>
                  <a:schemeClr val="bg1"/>
                </a:solidFill>
              </a:rPr>
              <a:t>.</a:t>
            </a:r>
          </a:p>
          <a:p>
            <a:endParaRPr lang="tr-TR" dirty="0" smtClean="0">
              <a:solidFill>
                <a:schemeClr val="bg1"/>
              </a:solidFill>
            </a:endParaRPr>
          </a:p>
          <a:p>
            <a:pPr marL="914400" lvl="1" indent="-457200">
              <a:buFont typeface="+mj-lt"/>
              <a:buAutoNum type="arabicPeriod"/>
            </a:pPr>
            <a:r>
              <a:rPr lang="tr-TR" dirty="0" smtClean="0">
                <a:solidFill>
                  <a:schemeClr val="bg1"/>
                </a:solidFill>
              </a:rPr>
              <a:t>Rastgele üretilen başlangıç pozisyonları ve hızları ile başlangıç sürüsü oluşturulur.</a:t>
            </a:r>
          </a:p>
          <a:p>
            <a:pPr marL="914400" lvl="1" indent="-457200">
              <a:buFont typeface="+mj-lt"/>
              <a:buAutoNum type="arabicPeriod"/>
            </a:pPr>
            <a:r>
              <a:rPr lang="tr-TR" dirty="0" smtClean="0">
                <a:solidFill>
                  <a:schemeClr val="bg1"/>
                </a:solidFill>
              </a:rPr>
              <a:t>Sürü içerisindeki tüm parçacıkların uygunluk değerleri hesaplanır.</a:t>
            </a:r>
          </a:p>
          <a:p>
            <a:pPr marL="914400" lvl="1" indent="-457200">
              <a:buFont typeface="+mj-lt"/>
              <a:buAutoNum type="arabicPeriod"/>
            </a:pPr>
            <a:r>
              <a:rPr lang="tr-TR" dirty="0" smtClean="0">
                <a:solidFill>
                  <a:schemeClr val="bg1"/>
                </a:solidFill>
              </a:rPr>
              <a:t>Her bir parçacık için mevcut jenerasyondan yerel en iyi (</a:t>
            </a:r>
            <a:r>
              <a:rPr lang="tr-TR" dirty="0" err="1" smtClean="0">
                <a:solidFill>
                  <a:schemeClr val="bg1"/>
                </a:solidFill>
              </a:rPr>
              <a:t>pbest</a:t>
            </a:r>
            <a:r>
              <a:rPr lang="tr-TR" dirty="0" smtClean="0">
                <a:solidFill>
                  <a:schemeClr val="bg1"/>
                </a:solidFill>
              </a:rPr>
              <a:t>) </a:t>
            </a:r>
            <a:r>
              <a:rPr lang="tr-TR" dirty="0" err="1" smtClean="0">
                <a:solidFill>
                  <a:schemeClr val="bg1"/>
                </a:solidFill>
              </a:rPr>
              <a:t>bulunur.Sürü</a:t>
            </a:r>
            <a:r>
              <a:rPr lang="tr-TR" dirty="0" smtClean="0">
                <a:solidFill>
                  <a:schemeClr val="bg1"/>
                </a:solidFill>
              </a:rPr>
              <a:t> içerisinde en iyilerin sayısı parçacık sayısı kadardır.</a:t>
            </a:r>
          </a:p>
          <a:p>
            <a:pPr marL="914400" lvl="1" indent="-457200">
              <a:buFont typeface="+mj-lt"/>
              <a:buAutoNum type="arabicPeriod"/>
            </a:pPr>
            <a:r>
              <a:rPr lang="tr-TR" dirty="0" smtClean="0">
                <a:solidFill>
                  <a:schemeClr val="bg1"/>
                </a:solidFill>
              </a:rPr>
              <a:t>Mevcut jenerasyondaki yerel eniyiler içerisinden küresel en iyi(</a:t>
            </a:r>
            <a:r>
              <a:rPr lang="tr-TR" dirty="0" err="1" smtClean="0">
                <a:solidFill>
                  <a:schemeClr val="bg1"/>
                </a:solidFill>
              </a:rPr>
              <a:t>gbest</a:t>
            </a:r>
            <a:r>
              <a:rPr lang="tr-TR" dirty="0" smtClean="0">
                <a:solidFill>
                  <a:schemeClr val="bg1"/>
                </a:solidFill>
              </a:rPr>
              <a:t>) </a:t>
            </a:r>
            <a:r>
              <a:rPr lang="tr-TR" dirty="0" err="1" smtClean="0">
                <a:solidFill>
                  <a:schemeClr val="bg1"/>
                </a:solidFill>
              </a:rPr>
              <a:t>şeçilir</a:t>
            </a:r>
            <a:r>
              <a:rPr lang="tr-TR" dirty="0" smtClean="0">
                <a:solidFill>
                  <a:schemeClr val="bg1"/>
                </a:solidFill>
              </a:rPr>
              <a:t>.</a:t>
            </a:r>
          </a:p>
          <a:p>
            <a:pPr marL="914400" lvl="1" indent="-457200">
              <a:buFont typeface="+mj-lt"/>
              <a:buAutoNum type="arabicPeriod"/>
            </a:pPr>
            <a:r>
              <a:rPr lang="tr-TR" dirty="0" smtClean="0">
                <a:solidFill>
                  <a:schemeClr val="bg1"/>
                </a:solidFill>
              </a:rPr>
              <a:t>Pozisyon ve hızlar aşağıdaki gibi yenilenir.</a:t>
            </a:r>
          </a:p>
          <a:p>
            <a:pPr marL="914400" lvl="1" indent="-457200">
              <a:buFont typeface="+mj-lt"/>
              <a:buAutoNum type="arabicPeriod"/>
            </a:pPr>
            <a:r>
              <a:rPr lang="tr-TR" dirty="0" smtClean="0">
                <a:solidFill>
                  <a:schemeClr val="bg1"/>
                </a:solidFill>
              </a:rPr>
              <a:t>Durdurma kriteri sağlanıncaya kadar 2,3,4,5 adımları tekrar edilir.</a:t>
            </a:r>
          </a:p>
        </p:txBody>
      </p:sp>
    </p:spTree>
    <p:extLst>
      <p:ext uri="{BB962C8B-B14F-4D97-AF65-F5344CB8AC3E}">
        <p14:creationId xmlns:p14="http://schemas.microsoft.com/office/powerpoint/2010/main" val="33415025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141413" y="0"/>
            <a:ext cx="9905998" cy="1478570"/>
          </a:xfrm>
        </p:spPr>
        <p:txBody>
          <a:bodyPr/>
          <a:lstStyle/>
          <a:p>
            <a:pPr algn="ctr"/>
            <a:r>
              <a:rPr lang="tr-TR" b="1" u="sng" dirty="0">
                <a:solidFill>
                  <a:schemeClr val="bg1"/>
                </a:solidFill>
              </a:rPr>
              <a:t>PSO Akış Diyagramı</a:t>
            </a:r>
            <a:endParaRPr lang="tr-TR" u="sng" dirty="0"/>
          </a:p>
        </p:txBody>
      </p:sp>
      <p:sp>
        <p:nvSpPr>
          <p:cNvPr id="5" name="Dikdörtgen 4"/>
          <p:cNvSpPr/>
          <p:nvPr/>
        </p:nvSpPr>
        <p:spPr>
          <a:xfrm>
            <a:off x="1255221" y="4345332"/>
            <a:ext cx="4625618" cy="199107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tr-TR" u="sng" dirty="0" smtClean="0"/>
              <a:t>C değerini örneğin 2 olarak aldığımızda;</a:t>
            </a:r>
          </a:p>
          <a:p>
            <a:r>
              <a:rPr lang="tr-TR" b="1" dirty="0" smtClean="0"/>
              <a:t>101,5 </a:t>
            </a:r>
            <a:r>
              <a:rPr lang="tr-TR" dirty="0" smtClean="0"/>
              <a:t>m </a:t>
            </a:r>
            <a:r>
              <a:rPr lang="tr-TR" dirty="0" err="1" smtClean="0"/>
              <a:t>uzuktaki</a:t>
            </a:r>
            <a:r>
              <a:rPr lang="tr-TR" dirty="0" smtClean="0"/>
              <a:t> çözüm noktasına </a:t>
            </a:r>
            <a:r>
              <a:rPr lang="tr-TR" b="1" dirty="0" smtClean="0"/>
              <a:t>2 metrelik </a:t>
            </a:r>
            <a:r>
              <a:rPr lang="tr-TR" dirty="0" smtClean="0"/>
              <a:t>adımlarla varmaya çalıştığımızda,</a:t>
            </a:r>
            <a:r>
              <a:rPr lang="tr-TR" b="1" dirty="0" smtClean="0"/>
              <a:t>51.adımda </a:t>
            </a:r>
            <a:r>
              <a:rPr lang="tr-TR" dirty="0" smtClean="0"/>
              <a:t>çözüm noktasını </a:t>
            </a:r>
            <a:r>
              <a:rPr lang="tr-TR" dirty="0" err="1" smtClean="0"/>
              <a:t>geçeriz,her</a:t>
            </a:r>
            <a:r>
              <a:rPr lang="tr-TR" dirty="0" smtClean="0"/>
              <a:t> adım,2m olduğundan bu sefer hedef noktanın etrafında dolanmış oluruz.</a:t>
            </a:r>
            <a:endParaRPr lang="tr-TR" dirty="0"/>
          </a:p>
        </p:txBody>
      </p:sp>
      <p:sp>
        <p:nvSpPr>
          <p:cNvPr id="7" name="Dikdörtgen 6"/>
          <p:cNvSpPr/>
          <p:nvPr/>
        </p:nvSpPr>
        <p:spPr>
          <a:xfrm>
            <a:off x="6094412" y="4345332"/>
            <a:ext cx="4679838" cy="199107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tr-TR" u="sng" dirty="0" smtClean="0"/>
              <a:t>C değerini eğer 1 olarak aldığımızda;</a:t>
            </a:r>
          </a:p>
          <a:p>
            <a:r>
              <a:rPr lang="tr-TR" dirty="0" smtClean="0"/>
              <a:t> </a:t>
            </a:r>
            <a:r>
              <a:rPr lang="tr-TR" b="1" dirty="0" smtClean="0"/>
              <a:t>101,5 m </a:t>
            </a:r>
            <a:r>
              <a:rPr lang="tr-TR" dirty="0" smtClean="0"/>
              <a:t>uzaklıktaki çözüm noktası </a:t>
            </a:r>
            <a:r>
              <a:rPr lang="tr-TR" b="1" dirty="0" smtClean="0"/>
              <a:t>1 cm </a:t>
            </a:r>
            <a:r>
              <a:rPr lang="tr-TR" dirty="0" err="1" smtClean="0"/>
              <a:t>lik</a:t>
            </a:r>
            <a:r>
              <a:rPr lang="tr-TR" dirty="0" smtClean="0"/>
              <a:t> adımlarla varmaya çalıştığımızda,</a:t>
            </a:r>
            <a:r>
              <a:rPr lang="tr-TR" b="1" dirty="0" smtClean="0"/>
              <a:t>10.150 </a:t>
            </a:r>
            <a:r>
              <a:rPr lang="tr-TR" dirty="0" smtClean="0"/>
              <a:t>adım sonra çözüm noktasına ulaşabiliriz.. Ancak </a:t>
            </a:r>
            <a:r>
              <a:rPr lang="tr-TR" dirty="0" err="1" smtClean="0"/>
              <a:t>iterasyona</a:t>
            </a:r>
            <a:r>
              <a:rPr lang="tr-TR" dirty="0" smtClean="0"/>
              <a:t>(adım sayısına) dikkat edersek çok fazla ve uzun süren bir işlem olduğunu göstermektedir.</a:t>
            </a:r>
            <a:endParaRPr lang="tr-TR" dirty="0"/>
          </a:p>
        </p:txBody>
      </p:sp>
      <mc:AlternateContent xmlns:mc="http://schemas.openxmlformats.org/markup-compatibility/2006">
        <mc:Choice xmlns:a14="http://schemas.microsoft.com/office/drawing/2010/main" Requires="a14">
          <p:sp>
            <p:nvSpPr>
              <p:cNvPr id="3" name="Dikdörtgen 2"/>
              <p:cNvSpPr/>
              <p:nvPr/>
            </p:nvSpPr>
            <p:spPr>
              <a:xfrm>
                <a:off x="1409767" y="1319740"/>
                <a:ext cx="9792190" cy="2954655"/>
              </a:xfrm>
              <a:prstGeom prst="rect">
                <a:avLst/>
              </a:prstGeom>
            </p:spPr>
            <p:txBody>
              <a:bodyPr wrap="square">
                <a:spAutoFit/>
              </a:bodyPr>
              <a:lstStyle/>
              <a:p>
                <a:pPr algn="ctr"/>
                <a:r>
                  <a:rPr lang="tr-TR" sz="2000" b="1" dirty="0" smtClean="0">
                    <a:solidFill>
                      <a:srgbClr val="FF0000"/>
                    </a:solidFill>
                    <a:latin typeface="Times New Roman" panose="02020603050405020304" pitchFamily="18" charset="0"/>
                    <a:cs typeface="Times New Roman" panose="02020603050405020304" pitchFamily="18" charset="0"/>
                  </a:rPr>
                  <a:t>V</a:t>
                </a:r>
                <a14:m>
                  <m:oMath xmlns:m="http://schemas.openxmlformats.org/officeDocument/2006/math">
                    <m:r>
                      <a:rPr lang="tr-TR" sz="2000" b="1" i="1">
                        <a:solidFill>
                          <a:srgbClr val="FF0000"/>
                        </a:solidFill>
                        <a:latin typeface="Cambria Math" panose="02040503050406030204" pitchFamily="18" charset="0"/>
                      </a:rPr>
                      <m:t>𝒕</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𝟏</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𝑽𝒕</m:t>
                    </m:r>
                    <m:r>
                      <a:rPr lang="tr-TR" sz="2000" b="1" i="1">
                        <a:solidFill>
                          <a:srgbClr val="FF0000"/>
                        </a:solidFill>
                        <a:latin typeface="Cambria Math" panose="02040503050406030204" pitchFamily="18" charset="0"/>
                      </a:rPr>
                      <m:t>+</m:t>
                    </m:r>
                    <m:r>
                      <a:rPr lang="tr-TR" sz="2000" b="1" i="1" smtClean="0">
                        <a:solidFill>
                          <a:srgbClr val="FF0000"/>
                        </a:solidFill>
                        <a:latin typeface="Cambria Math" panose="02040503050406030204" pitchFamily="18" charset="0"/>
                      </a:rPr>
                      <m:t>𝑪</m:t>
                    </m:r>
                    <m:r>
                      <a:rPr lang="tr-TR" sz="2000" b="1" i="1">
                        <a:solidFill>
                          <a:srgbClr val="FF0000"/>
                        </a:solidFill>
                        <a:latin typeface="Cambria Math" panose="02040503050406030204" pitchFamily="18" charset="0"/>
                      </a:rPr>
                      <m:t>𝟏</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𝒓𝒂𝒏𝒅</m:t>
                    </m:r>
                    <m:r>
                      <a:rPr lang="tr-TR" sz="2000" b="1" i="1">
                        <a:solidFill>
                          <a:srgbClr val="FF0000"/>
                        </a:solidFill>
                        <a:latin typeface="Cambria Math" panose="02040503050406030204" pitchFamily="18" charset="0"/>
                      </a:rPr>
                      <m:t>𝟏</m:t>
                    </m:r>
                    <m:r>
                      <a:rPr lang="tr-TR" sz="2000" b="1" i="1">
                        <a:solidFill>
                          <a:srgbClr val="FF0000"/>
                        </a:solidFill>
                        <a:latin typeface="Cambria Math" panose="02040503050406030204" pitchFamily="18" charset="0"/>
                      </a:rPr>
                      <m:t>∗</m:t>
                    </m:r>
                    <m:d>
                      <m:dPr>
                        <m:ctrlPr>
                          <a:rPr lang="tr-TR" sz="2000" b="1" i="1">
                            <a:solidFill>
                              <a:srgbClr val="FF0000"/>
                            </a:solidFill>
                            <a:latin typeface="Cambria Math" panose="02040503050406030204" pitchFamily="18" charset="0"/>
                          </a:rPr>
                        </m:ctrlPr>
                      </m:dPr>
                      <m:e>
                        <m:r>
                          <a:rPr lang="tr-TR" sz="2000" b="1" i="1">
                            <a:solidFill>
                              <a:srgbClr val="FF0000"/>
                            </a:solidFill>
                            <a:latin typeface="Cambria Math" panose="02040503050406030204" pitchFamily="18" charset="0"/>
                          </a:rPr>
                          <m:t>𝑷𝒃𝒆𝒔𝒕</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𝑿</m:t>
                        </m:r>
                      </m:e>
                    </m:d>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𝑪</m:t>
                    </m:r>
                    <m:r>
                      <a:rPr lang="tr-TR" sz="2000" b="1" i="1">
                        <a:solidFill>
                          <a:srgbClr val="FF0000"/>
                        </a:solidFill>
                        <a:latin typeface="Cambria Math" panose="02040503050406030204" pitchFamily="18" charset="0"/>
                      </a:rPr>
                      <m:t>𝟐</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𝒓𝒂𝒏𝒅</m:t>
                    </m:r>
                    <m:r>
                      <a:rPr lang="tr-TR" sz="2000" b="1" i="1">
                        <a:solidFill>
                          <a:srgbClr val="FF0000"/>
                        </a:solidFill>
                        <a:latin typeface="Cambria Math" panose="02040503050406030204" pitchFamily="18" charset="0"/>
                      </a:rPr>
                      <m:t>𝟐</m:t>
                    </m:r>
                    <m:r>
                      <a:rPr lang="tr-TR" sz="2000" b="1" i="1">
                        <a:solidFill>
                          <a:srgbClr val="FF0000"/>
                        </a:solidFill>
                        <a:latin typeface="Cambria Math" panose="02040503050406030204" pitchFamily="18" charset="0"/>
                      </a:rPr>
                      <m:t>∗</m:t>
                    </m:r>
                    <m:d>
                      <m:dPr>
                        <m:ctrlPr>
                          <a:rPr lang="tr-TR" sz="2000" b="1" i="1">
                            <a:solidFill>
                              <a:srgbClr val="FF0000"/>
                            </a:solidFill>
                            <a:latin typeface="Cambria Math" panose="02040503050406030204" pitchFamily="18" charset="0"/>
                          </a:rPr>
                        </m:ctrlPr>
                      </m:dPr>
                      <m:e>
                        <m:r>
                          <a:rPr lang="tr-TR" sz="2000" b="1" i="1">
                            <a:solidFill>
                              <a:srgbClr val="FF0000"/>
                            </a:solidFill>
                            <a:latin typeface="Cambria Math" panose="02040503050406030204" pitchFamily="18" charset="0"/>
                          </a:rPr>
                          <m:t>𝑮𝒃𝒆𝒔𝒕</m:t>
                        </m:r>
                        <m:r>
                          <a:rPr lang="tr-TR" sz="2000" b="1" i="1">
                            <a:solidFill>
                              <a:srgbClr val="FF0000"/>
                            </a:solidFill>
                            <a:latin typeface="Cambria Math" panose="02040503050406030204" pitchFamily="18" charset="0"/>
                          </a:rPr>
                          <m:t>−</m:t>
                        </m:r>
                        <m:r>
                          <a:rPr lang="tr-TR" sz="2000" b="1" i="1">
                            <a:solidFill>
                              <a:srgbClr val="FF0000"/>
                            </a:solidFill>
                            <a:latin typeface="Cambria Math" panose="02040503050406030204" pitchFamily="18" charset="0"/>
                          </a:rPr>
                          <m:t>𝑿</m:t>
                        </m:r>
                      </m:e>
                    </m:d>
                  </m:oMath>
                </a14:m>
                <a:endParaRPr lang="tr-TR" sz="2000" b="1" dirty="0">
                  <a:solidFill>
                    <a:srgbClr val="FF0000"/>
                  </a:solidFill>
                  <a:latin typeface="Times New Roman" panose="02020603050405020304" pitchFamily="18" charset="0"/>
                  <a:cs typeface="Times New Roman" panose="02020603050405020304" pitchFamily="18" charset="0"/>
                </a:endParaRPr>
              </a:p>
              <a:p>
                <a:pPr algn="ctr"/>
                <a14:m>
                  <m:oMathPara xmlns:m="http://schemas.openxmlformats.org/officeDocument/2006/math">
                    <m:oMathParaPr>
                      <m:jc m:val="center"/>
                    </m:oMathParaPr>
                    <m:oMath xmlns:m="http://schemas.openxmlformats.org/officeDocument/2006/math">
                      <m:r>
                        <a:rPr lang="tr-TR" sz="2000" b="1" i="1" smtClean="0">
                          <a:solidFill>
                            <a:srgbClr val="C00000"/>
                          </a:solidFill>
                          <a:latin typeface="Cambria Math" panose="02040503050406030204" pitchFamily="18" charset="0"/>
                        </a:rPr>
                        <m:t>𝑿𝒕</m:t>
                      </m:r>
                      <m:r>
                        <a:rPr lang="tr-TR" sz="2000" b="1" i="1" smtClean="0">
                          <a:solidFill>
                            <a:srgbClr val="C00000"/>
                          </a:solidFill>
                          <a:latin typeface="Cambria Math" panose="02040503050406030204" pitchFamily="18" charset="0"/>
                        </a:rPr>
                        <m:t>+</m:t>
                      </m:r>
                      <m:r>
                        <a:rPr lang="tr-TR" sz="2000" b="1" i="1" smtClean="0">
                          <a:solidFill>
                            <a:srgbClr val="C00000"/>
                          </a:solidFill>
                          <a:latin typeface="Cambria Math" panose="02040503050406030204" pitchFamily="18" charset="0"/>
                        </a:rPr>
                        <m:t>𝟏</m:t>
                      </m:r>
                      <m:r>
                        <a:rPr lang="tr-TR" sz="2000" b="1" i="1" smtClean="0">
                          <a:solidFill>
                            <a:srgbClr val="C00000"/>
                          </a:solidFill>
                          <a:latin typeface="Cambria Math" panose="02040503050406030204" pitchFamily="18" charset="0"/>
                        </a:rPr>
                        <m:t>=</m:t>
                      </m:r>
                      <m:r>
                        <a:rPr lang="tr-TR" sz="2000" b="1" i="1" smtClean="0">
                          <a:solidFill>
                            <a:srgbClr val="C00000"/>
                          </a:solidFill>
                          <a:latin typeface="Cambria Math" panose="02040503050406030204" pitchFamily="18" charset="0"/>
                        </a:rPr>
                        <m:t>𝑿𝒕</m:t>
                      </m:r>
                      <m:r>
                        <a:rPr lang="tr-TR" sz="2000" b="1" i="1" smtClean="0">
                          <a:solidFill>
                            <a:srgbClr val="C00000"/>
                          </a:solidFill>
                          <a:latin typeface="Cambria Math" panose="02040503050406030204" pitchFamily="18" charset="0"/>
                        </a:rPr>
                        <m:t>+</m:t>
                      </m:r>
                      <m:r>
                        <a:rPr lang="tr-TR" sz="2000" b="1" i="1" smtClean="0">
                          <a:solidFill>
                            <a:srgbClr val="C00000"/>
                          </a:solidFill>
                          <a:latin typeface="Cambria Math" panose="02040503050406030204" pitchFamily="18" charset="0"/>
                        </a:rPr>
                        <m:t>𝑽𝒕</m:t>
                      </m:r>
                      <m:r>
                        <a:rPr lang="tr-TR" sz="2000" b="1" i="1" smtClean="0">
                          <a:solidFill>
                            <a:srgbClr val="C00000"/>
                          </a:solidFill>
                          <a:latin typeface="Cambria Math" panose="02040503050406030204" pitchFamily="18" charset="0"/>
                        </a:rPr>
                        <m:t>.</m:t>
                      </m:r>
                      <m:r>
                        <a:rPr lang="tr-TR" sz="2000" b="1" i="1" smtClean="0">
                          <a:solidFill>
                            <a:srgbClr val="C00000"/>
                          </a:solidFill>
                          <a:latin typeface="Cambria Math" panose="02040503050406030204" pitchFamily="18" charset="0"/>
                        </a:rPr>
                        <m:t>𝒕</m:t>
                      </m:r>
                    </m:oMath>
                  </m:oMathPara>
                </a14:m>
                <a:endParaRPr lang="tr-TR" sz="2000" b="1" dirty="0" smtClean="0">
                  <a:solidFill>
                    <a:srgbClr val="C00000"/>
                  </a:solidFill>
                  <a:latin typeface="Times New Roman" panose="02020603050405020304" pitchFamily="18" charset="0"/>
                  <a:cs typeface="Times New Roman" panose="02020603050405020304" pitchFamily="18" charset="0"/>
                </a:endParaRPr>
              </a:p>
              <a:p>
                <a:pPr/>
                <a:endParaRPr lang="tr-TR" sz="2000" b="1" dirty="0">
                  <a:solidFill>
                    <a:schemeClr val="bg1"/>
                  </a:solidFill>
                  <a:latin typeface="Times New Roman" panose="02020603050405020304" pitchFamily="18" charset="0"/>
                  <a:cs typeface="Times New Roman" panose="02020603050405020304" pitchFamily="18" charset="0"/>
                </a:endParaRPr>
              </a:p>
              <a:p>
                <a:r>
                  <a:rPr lang="tr-TR" b="1" dirty="0" err="1">
                    <a:solidFill>
                      <a:schemeClr val="bg1"/>
                    </a:solidFill>
                    <a:latin typeface="Times New Roman" panose="02020603050405020304" pitchFamily="18" charset="0"/>
                    <a:cs typeface="Times New Roman" panose="02020603050405020304" pitchFamily="18" charset="0"/>
                  </a:rPr>
                  <a:t>Xt:</a:t>
                </a:r>
                <a:r>
                  <a:rPr lang="tr-TR" dirty="0" err="1">
                    <a:solidFill>
                      <a:schemeClr val="bg1"/>
                    </a:solidFill>
                    <a:latin typeface="Times New Roman" panose="02020603050405020304" pitchFamily="18" charset="0"/>
                    <a:cs typeface="Times New Roman" panose="02020603050405020304" pitchFamily="18" charset="0"/>
                  </a:rPr>
                  <a:t>parçacık</a:t>
                </a:r>
                <a:r>
                  <a:rPr lang="tr-TR" dirty="0">
                    <a:solidFill>
                      <a:schemeClr val="bg1"/>
                    </a:solidFill>
                    <a:latin typeface="Times New Roman" panose="02020603050405020304" pitchFamily="18" charset="0"/>
                    <a:cs typeface="Times New Roman" panose="02020603050405020304" pitchFamily="18" charset="0"/>
                  </a:rPr>
                  <a:t> değeri,(Konumu)</a:t>
                </a:r>
              </a:p>
              <a:p>
                <a:r>
                  <a:rPr lang="tr-TR" b="1" dirty="0" err="1">
                    <a:solidFill>
                      <a:schemeClr val="bg1"/>
                    </a:solidFill>
                    <a:latin typeface="Times New Roman" panose="02020603050405020304" pitchFamily="18" charset="0"/>
                    <a:cs typeface="Times New Roman" panose="02020603050405020304" pitchFamily="18" charset="0"/>
                  </a:rPr>
                  <a:t>Vt:</a:t>
                </a:r>
                <a:r>
                  <a:rPr lang="tr-TR" dirty="0" err="1">
                    <a:solidFill>
                      <a:schemeClr val="bg1"/>
                    </a:solidFill>
                    <a:latin typeface="Times New Roman" panose="02020603050405020304" pitchFamily="18" charset="0"/>
                    <a:cs typeface="Times New Roman" panose="02020603050405020304" pitchFamily="18" charset="0"/>
                  </a:rPr>
                  <a:t>parçacığın</a:t>
                </a:r>
                <a:r>
                  <a:rPr lang="tr-TR" dirty="0">
                    <a:solidFill>
                      <a:schemeClr val="bg1"/>
                    </a:solidFill>
                    <a:latin typeface="Times New Roman" panose="02020603050405020304" pitchFamily="18" charset="0"/>
                    <a:cs typeface="Times New Roman" panose="02020603050405020304" pitchFamily="18" charset="0"/>
                  </a:rPr>
                  <a:t> değişim hızı,</a:t>
                </a:r>
              </a:p>
              <a:p>
                <a:r>
                  <a:rPr lang="tr-TR" b="1" dirty="0">
                    <a:solidFill>
                      <a:schemeClr val="bg1"/>
                    </a:solidFill>
                    <a:latin typeface="Times New Roman" panose="02020603050405020304" pitchFamily="18" charset="0"/>
                    <a:cs typeface="Times New Roman" panose="02020603050405020304" pitchFamily="18" charset="0"/>
                  </a:rPr>
                  <a:t>C1,C2: </a:t>
                </a:r>
                <a:r>
                  <a:rPr lang="tr-TR" dirty="0">
                    <a:solidFill>
                      <a:schemeClr val="bg1"/>
                    </a:solidFill>
                    <a:latin typeface="Times New Roman" panose="02020603050405020304" pitchFamily="18" charset="0"/>
                    <a:cs typeface="Times New Roman" panose="02020603050405020304" pitchFamily="18" charset="0"/>
                  </a:rPr>
                  <a:t>sabit değerler,</a:t>
                </a:r>
                <a:r>
                  <a:rPr lang="tr-TR" b="1" dirty="0">
                    <a:solidFill>
                      <a:schemeClr val="bg1"/>
                    </a:solidFill>
                    <a:latin typeface="Times New Roman" panose="02020603050405020304" pitchFamily="18" charset="0"/>
                    <a:cs typeface="Times New Roman" panose="02020603050405020304" pitchFamily="18" charset="0"/>
                  </a:rPr>
                  <a:t>(</a:t>
                </a:r>
                <a14:m>
                  <m:oMath xmlns:m="http://schemas.openxmlformats.org/officeDocument/2006/math">
                    <m:r>
                      <a:rPr lang="tr-TR" b="1" i="1">
                        <a:solidFill>
                          <a:schemeClr val="bg1"/>
                        </a:solidFill>
                        <a:latin typeface="Cambria Math" panose="02040503050406030204" pitchFamily="18" charset="0"/>
                      </a:rPr>
                      <m:t>𝟎</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𝑪</m:t>
                    </m:r>
                    <m:r>
                      <a:rPr lang="tr-TR" b="1" i="1">
                        <a:solidFill>
                          <a:schemeClr val="bg1"/>
                        </a:solidFill>
                        <a:latin typeface="Cambria Math" panose="02040503050406030204" pitchFamily="18" charset="0"/>
                        <a:ea typeface="Cambria Math" panose="02040503050406030204" pitchFamily="18" charset="0"/>
                      </a:rPr>
                      <m:t>𝟏</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𝑪</m:t>
                    </m:r>
                    <m:r>
                      <a:rPr lang="tr-TR" b="1" i="1">
                        <a:solidFill>
                          <a:schemeClr val="bg1"/>
                        </a:solidFill>
                        <a:latin typeface="Cambria Math" panose="02040503050406030204" pitchFamily="18" charset="0"/>
                        <a:ea typeface="Cambria Math" panose="02040503050406030204" pitchFamily="18" charset="0"/>
                      </a:rPr>
                      <m:t>𝟐</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𝟐</m:t>
                    </m:r>
                    <m:r>
                      <a:rPr lang="tr-TR" b="1" i="1">
                        <a:solidFill>
                          <a:schemeClr val="bg1"/>
                        </a:solidFill>
                        <a:latin typeface="Cambria Math" panose="02040503050406030204" pitchFamily="18" charset="0"/>
                        <a:ea typeface="Cambria Math" panose="02040503050406030204" pitchFamily="18" charset="0"/>
                      </a:rPr>
                      <m:t>)</m:t>
                    </m:r>
                  </m:oMath>
                </a14:m>
                <a:endParaRPr lang="tr-TR" b="1" dirty="0">
                  <a:solidFill>
                    <a:schemeClr val="bg1"/>
                  </a:solidFill>
                  <a:latin typeface="Times New Roman" panose="02020603050405020304" pitchFamily="18" charset="0"/>
                  <a:ea typeface="Cambria Math" panose="02040503050406030204" pitchFamily="18" charset="0"/>
                  <a:cs typeface="Times New Roman" panose="02020603050405020304" pitchFamily="18" charset="0"/>
                </a:endParaRPr>
              </a:p>
              <a:p>
                <a:r>
                  <a:rPr lang="tr-TR" b="1" dirty="0">
                    <a:solidFill>
                      <a:schemeClr val="bg1"/>
                    </a:solidFill>
                    <a:latin typeface="Times New Roman" panose="02020603050405020304" pitchFamily="18" charset="0"/>
                    <a:cs typeface="Times New Roman" panose="02020603050405020304" pitchFamily="18" charset="0"/>
                  </a:rPr>
                  <a:t>rand1,rand2:</a:t>
                </a:r>
                <a:r>
                  <a:rPr lang="tr-TR" dirty="0">
                    <a:solidFill>
                      <a:schemeClr val="bg1"/>
                    </a:solidFill>
                    <a:latin typeface="Times New Roman" panose="02020603050405020304" pitchFamily="18" charset="0"/>
                    <a:cs typeface="Times New Roman" panose="02020603050405020304" pitchFamily="18" charset="0"/>
                  </a:rPr>
                  <a:t>her hız değişiminde yeniden rastgele üretilen değerler.</a:t>
                </a:r>
              </a:p>
              <a:p>
                <a:pPr algn="ctr"/>
                <a:r>
                  <a:rPr lang="tr-TR" b="1" dirty="0">
                    <a:solidFill>
                      <a:schemeClr val="bg1"/>
                    </a:solidFill>
                    <a:latin typeface="Times New Roman" panose="02020603050405020304" pitchFamily="18" charset="0"/>
                    <a:cs typeface="Times New Roman" panose="02020603050405020304" pitchFamily="18" charset="0"/>
                  </a:rPr>
                  <a:t>(</a:t>
                </a:r>
                <a14:m>
                  <m:oMath xmlns:m="http://schemas.openxmlformats.org/officeDocument/2006/math">
                    <m:r>
                      <a:rPr lang="tr-TR" b="1" i="1">
                        <a:solidFill>
                          <a:schemeClr val="bg1"/>
                        </a:solidFill>
                        <a:latin typeface="Cambria Math" panose="02040503050406030204" pitchFamily="18" charset="0"/>
                      </a:rPr>
                      <m:t>𝟎</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𝒓𝒂𝒏𝒅</m:t>
                    </m:r>
                    <m:r>
                      <a:rPr lang="tr-TR" b="1" i="1">
                        <a:solidFill>
                          <a:schemeClr val="bg1"/>
                        </a:solidFill>
                        <a:latin typeface="Cambria Math" panose="02040503050406030204" pitchFamily="18" charset="0"/>
                        <a:ea typeface="Cambria Math" panose="02040503050406030204" pitchFamily="18" charset="0"/>
                      </a:rPr>
                      <m:t>𝟏</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𝒓𝒂𝒏𝒅</m:t>
                    </m:r>
                    <m:r>
                      <a:rPr lang="tr-TR" b="1" i="1">
                        <a:solidFill>
                          <a:schemeClr val="bg1"/>
                        </a:solidFill>
                        <a:latin typeface="Cambria Math" panose="02040503050406030204" pitchFamily="18" charset="0"/>
                        <a:ea typeface="Cambria Math" panose="02040503050406030204" pitchFamily="18" charset="0"/>
                      </a:rPr>
                      <m:t>𝟐</m:t>
                    </m:r>
                    <m:r>
                      <a:rPr lang="tr-TR" b="1" i="1">
                        <a:solidFill>
                          <a:schemeClr val="bg1"/>
                        </a:solidFill>
                        <a:latin typeface="Cambria Math" panose="02040503050406030204" pitchFamily="18" charset="0"/>
                        <a:ea typeface="Cambria Math" panose="02040503050406030204" pitchFamily="18" charset="0"/>
                      </a:rPr>
                      <m:t>≤</m:t>
                    </m:r>
                    <m:r>
                      <a:rPr lang="tr-TR" b="1" i="1">
                        <a:solidFill>
                          <a:schemeClr val="bg1"/>
                        </a:solidFill>
                        <a:latin typeface="Cambria Math" panose="02040503050406030204" pitchFamily="18" charset="0"/>
                        <a:ea typeface="Cambria Math" panose="02040503050406030204" pitchFamily="18" charset="0"/>
                      </a:rPr>
                      <m:t>𝟐</m:t>
                    </m:r>
                    <m:r>
                      <a:rPr lang="tr-TR" b="1">
                        <a:solidFill>
                          <a:schemeClr val="bg1"/>
                        </a:solidFill>
                        <a:latin typeface="Cambria Math" panose="02040503050406030204" pitchFamily="18" charset="0"/>
                        <a:ea typeface="Cambria Math" panose="02040503050406030204" pitchFamily="18" charset="0"/>
                      </a:rPr>
                      <m:t>)</m:t>
                    </m:r>
                  </m:oMath>
                </a14:m>
                <a:endParaRPr lang="tr-TR" b="1" dirty="0">
                  <a:solidFill>
                    <a:schemeClr val="bg1"/>
                  </a:solidFill>
                  <a:latin typeface="Times New Roman" panose="02020603050405020304" pitchFamily="18" charset="0"/>
                  <a:cs typeface="Times New Roman" panose="02020603050405020304" pitchFamily="18" charset="0"/>
                </a:endParaRPr>
              </a:p>
              <a:p>
                <a:r>
                  <a:rPr lang="tr-TR" b="1" dirty="0" err="1">
                    <a:solidFill>
                      <a:schemeClr val="bg1"/>
                    </a:solidFill>
                    <a:latin typeface="Times New Roman" panose="02020603050405020304" pitchFamily="18" charset="0"/>
                    <a:cs typeface="Times New Roman" panose="02020603050405020304" pitchFamily="18" charset="0"/>
                  </a:rPr>
                  <a:t>Pbest:</a:t>
                </a:r>
                <a:r>
                  <a:rPr lang="tr-TR" dirty="0" err="1">
                    <a:solidFill>
                      <a:schemeClr val="bg1"/>
                    </a:solidFill>
                    <a:latin typeface="Times New Roman" panose="02020603050405020304" pitchFamily="18" charset="0"/>
                    <a:cs typeface="Times New Roman" panose="02020603050405020304" pitchFamily="18" charset="0"/>
                  </a:rPr>
                  <a:t>parçacığın</a:t>
                </a:r>
                <a:r>
                  <a:rPr lang="tr-TR" dirty="0">
                    <a:solidFill>
                      <a:schemeClr val="bg1"/>
                    </a:solidFill>
                    <a:latin typeface="Times New Roman" panose="02020603050405020304" pitchFamily="18" charset="0"/>
                    <a:cs typeface="Times New Roman" panose="02020603050405020304" pitchFamily="18" charset="0"/>
                  </a:rPr>
                  <a:t> çözüme en çok yaklaştığı durum</a:t>
                </a:r>
              </a:p>
              <a:p>
                <a:r>
                  <a:rPr lang="tr-TR" b="1" dirty="0" err="1">
                    <a:solidFill>
                      <a:schemeClr val="bg1"/>
                    </a:solidFill>
                    <a:latin typeface="Times New Roman" panose="02020603050405020304" pitchFamily="18" charset="0"/>
                    <a:cs typeface="Times New Roman" panose="02020603050405020304" pitchFamily="18" charset="0"/>
                  </a:rPr>
                  <a:t>Gbest:</a:t>
                </a:r>
                <a:r>
                  <a:rPr lang="tr-TR" dirty="0" err="1">
                    <a:solidFill>
                      <a:schemeClr val="bg1"/>
                    </a:solidFill>
                    <a:latin typeface="Times New Roman" panose="02020603050405020304" pitchFamily="18" charset="0"/>
                    <a:cs typeface="Times New Roman" panose="02020603050405020304" pitchFamily="18" charset="0"/>
                  </a:rPr>
                  <a:t>tüm</a:t>
                </a:r>
                <a:r>
                  <a:rPr lang="tr-TR" dirty="0">
                    <a:solidFill>
                      <a:schemeClr val="bg1"/>
                    </a:solidFill>
                    <a:latin typeface="Times New Roman" panose="02020603050405020304" pitchFamily="18" charset="0"/>
                    <a:cs typeface="Times New Roman" panose="02020603050405020304" pitchFamily="18" charset="0"/>
                  </a:rPr>
                  <a:t> parçacıklar arasında çözüme en çok yaklaşan durum.</a:t>
                </a:r>
              </a:p>
            </p:txBody>
          </p:sp>
        </mc:Choice>
        <mc:Fallback>
          <p:sp>
            <p:nvSpPr>
              <p:cNvPr id="3" name="Dikdörtgen 2"/>
              <p:cNvSpPr>
                <a:spLocks noRot="1" noChangeAspect="1" noMove="1" noResize="1" noEditPoints="1" noAdjustHandles="1" noChangeArrowheads="1" noChangeShapeType="1" noTextEdit="1"/>
              </p:cNvSpPr>
              <p:nvPr/>
            </p:nvSpPr>
            <p:spPr>
              <a:xfrm>
                <a:off x="1409767" y="1319740"/>
                <a:ext cx="9792190" cy="2954655"/>
              </a:xfrm>
              <a:prstGeom prst="rect">
                <a:avLst/>
              </a:prstGeom>
              <a:blipFill>
                <a:blip r:embed="rId2"/>
                <a:stretch>
                  <a:fillRect l="-498" t="-1031" b="-2268"/>
                </a:stretch>
              </a:blipFill>
            </p:spPr>
            <p:txBody>
              <a:bodyPr/>
              <a:lstStyle/>
              <a:p>
                <a:r>
                  <a:rPr lang="tr-TR">
                    <a:noFill/>
                  </a:rPr>
                  <a:t> </a:t>
                </a:r>
              </a:p>
            </p:txBody>
          </p:sp>
        </mc:Fallback>
      </mc:AlternateContent>
    </p:spTree>
    <p:extLst>
      <p:ext uri="{BB962C8B-B14F-4D97-AF65-F5344CB8AC3E}">
        <p14:creationId xmlns:p14="http://schemas.microsoft.com/office/powerpoint/2010/main" val="623719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1231566" y="0"/>
            <a:ext cx="9905998" cy="1478570"/>
          </a:xfrm>
        </p:spPr>
        <p:txBody>
          <a:bodyPr/>
          <a:lstStyle/>
          <a:p>
            <a:pPr algn="ctr"/>
            <a:r>
              <a:rPr lang="tr-TR" b="1" dirty="0">
                <a:solidFill>
                  <a:schemeClr val="bg1"/>
                </a:solidFill>
              </a:rPr>
              <a:t>PSO Akış Diyagramı</a:t>
            </a:r>
            <a:endParaRPr lang="tr-TR" dirty="0"/>
          </a:p>
        </p:txBody>
      </p:sp>
      <p:pic>
        <p:nvPicPr>
          <p:cNvPr id="6" name="Resim 5"/>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Effect>
                      <a14:saturation sat="200000"/>
                    </a14:imgEffect>
                    <a14:imgEffect>
                      <a14:brightnessContrast contrast="-40000"/>
                    </a14:imgEffect>
                  </a14:imgLayer>
                </a14:imgProps>
              </a:ext>
            </a:extLst>
          </a:blip>
          <a:stretch>
            <a:fillRect/>
          </a:stretch>
        </p:blipFill>
        <p:spPr>
          <a:xfrm>
            <a:off x="3042673" y="1215913"/>
            <a:ext cx="6283784" cy="4837157"/>
          </a:xfrm>
          <a:prstGeom prst="rect">
            <a:avLst/>
          </a:prstGeom>
        </p:spPr>
      </p:pic>
    </p:spTree>
    <p:extLst>
      <p:ext uri="{BB962C8B-B14F-4D97-AF65-F5344CB8AC3E}">
        <p14:creationId xmlns:p14="http://schemas.microsoft.com/office/powerpoint/2010/main" val="175659438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Devre">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Devre">
  <a:themeElements>
    <a:clrScheme name="Devre">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Devre">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vre">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Devre</Template>
  <TotalTime>424</TotalTime>
  <Words>1047</Words>
  <Application>Microsoft Office PowerPoint</Application>
  <PresentationFormat>Geniş ekran</PresentationFormat>
  <Paragraphs>111</Paragraphs>
  <Slides>19</Slides>
  <Notes>0</Notes>
  <HiddenSlides>0</HiddenSlides>
  <MMClips>0</MMClips>
  <ScaleCrop>false</ScaleCrop>
  <HeadingPairs>
    <vt:vector size="6" baseType="variant">
      <vt:variant>
        <vt:lpstr>Kullanılan Yazı Tipleri</vt:lpstr>
      </vt:variant>
      <vt:variant>
        <vt:i4>6</vt:i4>
      </vt:variant>
      <vt:variant>
        <vt:lpstr>Tema</vt:lpstr>
      </vt:variant>
      <vt:variant>
        <vt:i4>2</vt:i4>
      </vt:variant>
      <vt:variant>
        <vt:lpstr>Slayt Başlıkları</vt:lpstr>
      </vt:variant>
      <vt:variant>
        <vt:i4>19</vt:i4>
      </vt:variant>
    </vt:vector>
  </HeadingPairs>
  <TitlesOfParts>
    <vt:vector size="27" baseType="lpstr">
      <vt:lpstr>Arial</vt:lpstr>
      <vt:lpstr>Cambria Math</vt:lpstr>
      <vt:lpstr>Times New Roman</vt:lpstr>
      <vt:lpstr>Trebuchet MS</vt:lpstr>
      <vt:lpstr>Tw Cen MT</vt:lpstr>
      <vt:lpstr>Wingdings</vt:lpstr>
      <vt:lpstr>Devre</vt:lpstr>
      <vt:lpstr>1_Devre</vt:lpstr>
      <vt:lpstr>Parçacık sürü  Optimizasyonu </vt:lpstr>
      <vt:lpstr>Konu başlıkları</vt:lpstr>
      <vt:lpstr>Pso nedir ?</vt:lpstr>
      <vt:lpstr>Pso nedir ?</vt:lpstr>
      <vt:lpstr>Pso nedir ?</vt:lpstr>
      <vt:lpstr>PSO Akış Diyagramı</vt:lpstr>
      <vt:lpstr>PSO Akış Diyagramı</vt:lpstr>
      <vt:lpstr>PSO Akış Diyagramı</vt:lpstr>
      <vt:lpstr>PSO Akış Diyagramı</vt:lpstr>
      <vt:lpstr>PSO Animasyon</vt:lpstr>
      <vt:lpstr>PSO UygulamaSı</vt:lpstr>
      <vt:lpstr>PSO UygulamaSı</vt:lpstr>
      <vt:lpstr>PSO UygulamaSı</vt:lpstr>
      <vt:lpstr>PSO UygulamaSı</vt:lpstr>
      <vt:lpstr>PSO UygulamaSı</vt:lpstr>
      <vt:lpstr>Sonuç</vt:lpstr>
      <vt:lpstr>Sonuç</vt:lpstr>
      <vt:lpstr>Sonuç</vt:lpstr>
      <vt:lpstr>kaynak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Parçacık sürü  Optimizasyonu </dc:title>
  <dc:creator>Mazlum</dc:creator>
  <cp:lastModifiedBy>Mazlum</cp:lastModifiedBy>
  <cp:revision>40</cp:revision>
  <dcterms:created xsi:type="dcterms:W3CDTF">2020-04-26T15:43:22Z</dcterms:created>
  <dcterms:modified xsi:type="dcterms:W3CDTF">2020-05-06T09:43:59Z</dcterms:modified>
</cp:coreProperties>
</file>